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omments/comment1.xml" ContentType="application/vnd.openxmlformats-officedocument.presentationml.comment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292" r:id="rId2"/>
    <p:sldId id="257" r:id="rId3"/>
    <p:sldId id="277" r:id="rId4"/>
    <p:sldId id="289" r:id="rId5"/>
    <p:sldId id="361" r:id="rId6"/>
    <p:sldId id="341" r:id="rId7"/>
    <p:sldId id="342" r:id="rId8"/>
    <p:sldId id="276" r:id="rId9"/>
    <p:sldId id="340" r:id="rId10"/>
    <p:sldId id="294" r:id="rId11"/>
    <p:sldId id="258" r:id="rId12"/>
    <p:sldId id="259" r:id="rId13"/>
    <p:sldId id="359" r:id="rId14"/>
    <p:sldId id="360" r:id="rId15"/>
    <p:sldId id="262" r:id="rId16"/>
    <p:sldId id="261" r:id="rId17"/>
    <p:sldId id="279" r:id="rId18"/>
    <p:sldId id="263" r:id="rId19"/>
    <p:sldId id="265" r:id="rId20"/>
    <p:sldId id="264" r:id="rId21"/>
    <p:sldId id="363" r:id="rId22"/>
    <p:sldId id="364" r:id="rId23"/>
    <p:sldId id="351" r:id="rId24"/>
    <p:sldId id="355" r:id="rId25"/>
    <p:sldId id="368" r:id="rId26"/>
    <p:sldId id="369" r:id="rId27"/>
    <p:sldId id="350" r:id="rId28"/>
    <p:sldId id="356" r:id="rId29"/>
    <p:sldId id="352" r:id="rId30"/>
    <p:sldId id="354" r:id="rId31"/>
    <p:sldId id="353" r:id="rId32"/>
    <p:sldId id="349" r:id="rId33"/>
    <p:sldId id="282" r:id="rId34"/>
    <p:sldId id="283" r:id="rId35"/>
    <p:sldId id="307" r:id="rId36"/>
    <p:sldId id="284" r:id="rId37"/>
    <p:sldId id="285" r:id="rId38"/>
    <p:sldId id="309" r:id="rId39"/>
    <p:sldId id="286" r:id="rId40"/>
    <p:sldId id="287" r:id="rId41"/>
    <p:sldId id="333" r:id="rId42"/>
    <p:sldId id="314" r:id="rId43"/>
    <p:sldId id="315" r:id="rId44"/>
    <p:sldId id="334" r:id="rId45"/>
    <p:sldId id="344" r:id="rId46"/>
    <p:sldId id="281" r:id="rId47"/>
    <p:sldId id="358" r:id="rId48"/>
    <p:sldId id="357" r:id="rId49"/>
    <p:sldId id="348" r:id="rId50"/>
    <p:sldId id="346" r:id="rId51"/>
    <p:sldId id="331" r:id="rId52"/>
    <p:sldId id="362" r:id="rId53"/>
    <p:sldId id="318" r:id="rId54"/>
    <p:sldId id="367" r:id="rId55"/>
    <p:sldId id="296" r:id="rId56"/>
    <p:sldId id="319" r:id="rId57"/>
    <p:sldId id="320" r:id="rId58"/>
    <p:sldId id="301" r:id="rId59"/>
    <p:sldId id="302" r:id="rId60"/>
    <p:sldId id="303" r:id="rId61"/>
    <p:sldId id="304" r:id="rId62"/>
    <p:sldId id="336" r:id="rId63"/>
    <p:sldId id="337" r:id="rId64"/>
    <p:sldId id="338" r:id="rId65"/>
    <p:sldId id="339" r:id="rId66"/>
    <p:sldId id="310" r:id="rId67"/>
    <p:sldId id="288" r:id="rId68"/>
    <p:sldId id="332" r:id="rId69"/>
    <p:sldId id="311" r:id="rId70"/>
    <p:sldId id="316" r:id="rId71"/>
    <p:sldId id="317" r:id="rId72"/>
    <p:sldId id="321" r:id="rId73"/>
    <p:sldId id="322" r:id="rId74"/>
    <p:sldId id="323" r:id="rId75"/>
    <p:sldId id="325" r:id="rId76"/>
    <p:sldId id="324" r:id="rId77"/>
    <p:sldId id="327" r:id="rId78"/>
    <p:sldId id="328" r:id="rId79"/>
    <p:sldId id="329" r:id="rId80"/>
    <p:sldId id="330"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d, David E. (HSC)" initials="BDE(" lastIdx="1" clrIdx="0">
    <p:extLst>
      <p:ext uri="{19B8F6BF-5375-455C-9EA6-DF929625EA0E}">
        <p15:presenceInfo xmlns:p15="http://schemas.microsoft.com/office/powerpoint/2012/main" userId="S-1-5-21-598231604-1040596609-1897138802-1517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FF9966"/>
    <a:srgbClr val="000000"/>
    <a:srgbClr val="A1C6E7"/>
    <a:srgbClr val="FEFEEC"/>
    <a:srgbClr val="A8EDF6"/>
    <a:srgbClr val="C1FBF8"/>
    <a:srgbClr val="5CB886"/>
    <a:srgbClr val="66E0C0"/>
    <a:srgbClr val="95EF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71628" autoAdjust="0"/>
  </p:normalViewPr>
  <p:slideViewPr>
    <p:cSldViewPr snapToGrid="0">
      <p:cViewPr varScale="1">
        <p:scale>
          <a:sx n="82" d="100"/>
          <a:sy n="82" d="100"/>
        </p:scale>
        <p:origin x="888" y="96"/>
      </p:cViewPr>
      <p:guideLst/>
    </p:cSldViewPr>
  </p:slideViewPr>
  <p:notesTextViewPr>
    <p:cViewPr>
      <p:scale>
        <a:sx n="1" d="1"/>
        <a:sy n="1" d="1"/>
      </p:scale>
      <p:origin x="0" y="0"/>
    </p:cViewPr>
  </p:notesTextViewPr>
  <p:sorterViewPr>
    <p:cViewPr>
      <p:scale>
        <a:sx n="100" d="100"/>
        <a:sy n="100" d="100"/>
      </p:scale>
      <p:origin x="0" y="-190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6-12T09:33:40.475" idx="1">
    <p:pos x="3224" y="989"/>
    <p:text>Does this just boil down to the embarassingly simple but sweet efficiency gain from querying and then sorting electronically vs manually?  I'm not diminishing the value, in fact, I think it's an incredibly valuable advantage to the CDW approach.  Just want to make sure I'm not overlooking some other nuances or complications that the CDW is also solving.</p:text>
    <p:extLst>
      <p:ext uri="{C676402C-5697-4E1C-873F-D02D1690AC5C}">
        <p15:threadingInfo xmlns:p15="http://schemas.microsoft.com/office/powerpoint/2012/main" timeZoneBias="300"/>
      </p:ext>
    </p:extLst>
  </p:cm>
</p:cmLst>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D647A6-6B39-415D-AB6D-6527328DD1CE}" type="doc">
      <dgm:prSet loTypeId="urn:microsoft.com/office/officeart/2011/layout/ConvergingText" loCatId="officeonline" qsTypeId="urn:microsoft.com/office/officeart/2005/8/quickstyle/simple4" qsCatId="simple" csTypeId="urn:microsoft.com/office/officeart/2005/8/colors/colorful5" csCatId="colorful" phldr="1"/>
      <dgm:spPr/>
      <dgm:t>
        <a:bodyPr/>
        <a:lstStyle/>
        <a:p>
          <a:endParaRPr lang="en-US"/>
        </a:p>
      </dgm:t>
    </dgm:pt>
    <dgm:pt modelId="{78A2FAA6-686A-47CB-8264-BE3DAAE609CE}">
      <dgm:prSet phldrT="[Text]"/>
      <dgm:spPr/>
      <dgm:t>
        <a:bodyPr/>
        <a:lstStyle/>
        <a:p>
          <a:r>
            <a:rPr lang="en-US" dirty="0" smtClean="0"/>
            <a:t>DPT Shot</a:t>
          </a:r>
        </a:p>
        <a:p>
          <a:r>
            <a:rPr lang="en-US" dirty="0" smtClean="0"/>
            <a:t>CVX Code</a:t>
          </a:r>
          <a:endParaRPr lang="en-US" dirty="0"/>
        </a:p>
      </dgm:t>
    </dgm:pt>
    <dgm:pt modelId="{61037864-6453-413A-8936-1CFC87A5C47A}" type="parTrans" cxnId="{A1490061-1C30-495A-99EB-FFD7058B1545}">
      <dgm:prSet/>
      <dgm:spPr/>
      <dgm:t>
        <a:bodyPr/>
        <a:lstStyle/>
        <a:p>
          <a:endParaRPr lang="en-US"/>
        </a:p>
      </dgm:t>
    </dgm:pt>
    <dgm:pt modelId="{2C68A3F0-853A-4E3F-AE56-388CE5E13B4E}" type="sibTrans" cxnId="{A1490061-1C30-495A-99EB-FFD7058B1545}">
      <dgm:prSet/>
      <dgm:spPr/>
      <dgm:t>
        <a:bodyPr/>
        <a:lstStyle/>
        <a:p>
          <a:endParaRPr lang="en-US"/>
        </a:p>
      </dgm:t>
    </dgm:pt>
    <dgm:pt modelId="{CD4AEE64-CC64-4CFB-8387-2C48FA65AE06}">
      <dgm:prSet phldrT="[Text]"/>
      <dgm:spPr/>
      <dgm:t>
        <a:bodyPr/>
        <a:lstStyle/>
        <a:p>
          <a:r>
            <a:rPr lang="en-US" dirty="0" smtClean="0"/>
            <a:t>Vaccine Type</a:t>
          </a:r>
          <a:endParaRPr lang="en-US" dirty="0"/>
        </a:p>
      </dgm:t>
    </dgm:pt>
    <dgm:pt modelId="{0247853C-7248-4E23-AC05-4015AE853EC1}" type="parTrans" cxnId="{BC1E7579-A9B6-42AD-AEF3-9F52ED84E08F}">
      <dgm:prSet/>
      <dgm:spPr/>
      <dgm:t>
        <a:bodyPr/>
        <a:lstStyle/>
        <a:p>
          <a:endParaRPr lang="en-US"/>
        </a:p>
      </dgm:t>
    </dgm:pt>
    <dgm:pt modelId="{AB976F0E-FA4A-408F-B62F-A246363920B7}" type="sibTrans" cxnId="{BC1E7579-A9B6-42AD-AEF3-9F52ED84E08F}">
      <dgm:prSet/>
      <dgm:spPr/>
      <dgm:t>
        <a:bodyPr/>
        <a:lstStyle/>
        <a:p>
          <a:endParaRPr lang="en-US"/>
        </a:p>
      </dgm:t>
    </dgm:pt>
    <dgm:pt modelId="{A17F68E8-70C2-465F-B1D4-2F2B32701FEE}">
      <dgm:prSet phldrT="[Text]"/>
      <dgm:spPr/>
      <dgm:t>
        <a:bodyPr/>
        <a:lstStyle/>
        <a:p>
          <a:r>
            <a:rPr lang="en-US" dirty="0" smtClean="0"/>
            <a:t>Dose</a:t>
          </a:r>
          <a:endParaRPr lang="en-US" dirty="0"/>
        </a:p>
      </dgm:t>
    </dgm:pt>
    <dgm:pt modelId="{D5699A46-F4BC-4B76-ACD2-3F9D3BEF9DDB}" type="parTrans" cxnId="{AB93339A-DFCB-479B-8392-EC761BF865D4}">
      <dgm:prSet/>
      <dgm:spPr/>
      <dgm:t>
        <a:bodyPr/>
        <a:lstStyle/>
        <a:p>
          <a:endParaRPr lang="en-US"/>
        </a:p>
      </dgm:t>
    </dgm:pt>
    <dgm:pt modelId="{993DCA5E-1A20-4E97-AF82-33F5A426228A}" type="sibTrans" cxnId="{AB93339A-DFCB-479B-8392-EC761BF865D4}">
      <dgm:prSet/>
      <dgm:spPr/>
      <dgm:t>
        <a:bodyPr/>
        <a:lstStyle/>
        <a:p>
          <a:endParaRPr lang="en-US"/>
        </a:p>
      </dgm:t>
    </dgm:pt>
    <dgm:pt modelId="{591DBB36-F507-441B-94FD-CEFF59D85440}">
      <dgm:prSet phldrT="[Text]"/>
      <dgm:spPr/>
      <dgm:t>
        <a:bodyPr/>
        <a:lstStyle/>
        <a:p>
          <a:r>
            <a:rPr lang="en-US" dirty="0" smtClean="0"/>
            <a:t>Admin Date</a:t>
          </a:r>
          <a:endParaRPr lang="en-US" dirty="0"/>
        </a:p>
      </dgm:t>
    </dgm:pt>
    <dgm:pt modelId="{B1A9949A-E719-412F-9168-9DB6021DC2AE}" type="parTrans" cxnId="{B443AFCF-17E0-44DC-8162-F41EA042D161}">
      <dgm:prSet/>
      <dgm:spPr/>
      <dgm:t>
        <a:bodyPr/>
        <a:lstStyle/>
        <a:p>
          <a:endParaRPr lang="en-US"/>
        </a:p>
      </dgm:t>
    </dgm:pt>
    <dgm:pt modelId="{07EA840C-E0CE-46B9-BE63-572842A9FBA5}" type="sibTrans" cxnId="{B443AFCF-17E0-44DC-8162-F41EA042D161}">
      <dgm:prSet/>
      <dgm:spPr/>
      <dgm:t>
        <a:bodyPr/>
        <a:lstStyle/>
        <a:p>
          <a:endParaRPr lang="en-US"/>
        </a:p>
      </dgm:t>
    </dgm:pt>
    <dgm:pt modelId="{D2601FEE-48AF-4C26-B90B-AB9D9CD8877C}">
      <dgm:prSet phldrT="[Text]"/>
      <dgm:spPr/>
      <dgm:t>
        <a:bodyPr/>
        <a:lstStyle/>
        <a:p>
          <a:r>
            <a:rPr lang="en-US" dirty="0" smtClean="0"/>
            <a:t>Route</a:t>
          </a:r>
          <a:endParaRPr lang="en-US" dirty="0"/>
        </a:p>
      </dgm:t>
    </dgm:pt>
    <dgm:pt modelId="{C744170A-D251-4B0C-AE74-244E5585756B}" type="parTrans" cxnId="{441028B2-7255-446C-9BB5-8CC1B506B16B}">
      <dgm:prSet/>
      <dgm:spPr/>
      <dgm:t>
        <a:bodyPr/>
        <a:lstStyle/>
        <a:p>
          <a:endParaRPr lang="en-US"/>
        </a:p>
      </dgm:t>
    </dgm:pt>
    <dgm:pt modelId="{490C91D3-1F12-473C-8189-3612F370544F}" type="sibTrans" cxnId="{441028B2-7255-446C-9BB5-8CC1B506B16B}">
      <dgm:prSet/>
      <dgm:spPr/>
      <dgm:t>
        <a:bodyPr/>
        <a:lstStyle/>
        <a:p>
          <a:endParaRPr lang="en-US"/>
        </a:p>
      </dgm:t>
    </dgm:pt>
    <dgm:pt modelId="{B192090C-17D0-42C4-9DE2-B3496D517FB4}" type="pres">
      <dgm:prSet presAssocID="{2BD647A6-6B39-415D-AB6D-6527328DD1CE}" presName="Name0" presStyleCnt="0">
        <dgm:presLayoutVars>
          <dgm:chMax/>
          <dgm:chPref val="1"/>
          <dgm:dir/>
          <dgm:animOne val="branch"/>
          <dgm:animLvl val="lvl"/>
          <dgm:resizeHandles/>
        </dgm:presLayoutVars>
      </dgm:prSet>
      <dgm:spPr/>
      <dgm:t>
        <a:bodyPr/>
        <a:lstStyle/>
        <a:p>
          <a:endParaRPr lang="en-US"/>
        </a:p>
      </dgm:t>
    </dgm:pt>
    <dgm:pt modelId="{5BB76D08-4734-4320-ADE0-C6446B413DB8}" type="pres">
      <dgm:prSet presAssocID="{78A2FAA6-686A-47CB-8264-BE3DAAE609CE}" presName="composite" presStyleCnt="0"/>
      <dgm:spPr/>
    </dgm:pt>
    <dgm:pt modelId="{C222B544-39D3-474F-A3C9-459F9558E89D}" type="pres">
      <dgm:prSet presAssocID="{78A2FAA6-686A-47CB-8264-BE3DAAE609CE}" presName="ParentAccent1" presStyleLbl="alignNode1" presStyleIdx="0" presStyleCnt="42"/>
      <dgm:spPr/>
    </dgm:pt>
    <dgm:pt modelId="{DDBA0213-8F44-4A8B-8F2B-D1F50D4C9E6F}" type="pres">
      <dgm:prSet presAssocID="{78A2FAA6-686A-47CB-8264-BE3DAAE609CE}" presName="ParentAccent2" presStyleLbl="alignNode1" presStyleIdx="1" presStyleCnt="42"/>
      <dgm:spPr/>
    </dgm:pt>
    <dgm:pt modelId="{2EFEE49C-F030-4905-B07C-05EE54C8AD27}" type="pres">
      <dgm:prSet presAssocID="{78A2FAA6-686A-47CB-8264-BE3DAAE609CE}" presName="ParentAccent3" presStyleLbl="alignNode1" presStyleIdx="2" presStyleCnt="42"/>
      <dgm:spPr/>
    </dgm:pt>
    <dgm:pt modelId="{214082BC-5203-4D8C-A81F-F7B68F0CA74A}" type="pres">
      <dgm:prSet presAssocID="{78A2FAA6-686A-47CB-8264-BE3DAAE609CE}" presName="ParentAccent4" presStyleLbl="alignNode1" presStyleIdx="3" presStyleCnt="42"/>
      <dgm:spPr/>
    </dgm:pt>
    <dgm:pt modelId="{A8BBEC97-9AAF-484D-BDA9-3A889BBB9524}" type="pres">
      <dgm:prSet presAssocID="{78A2FAA6-686A-47CB-8264-BE3DAAE609CE}" presName="ParentAccent5" presStyleLbl="alignNode1" presStyleIdx="4" presStyleCnt="42"/>
      <dgm:spPr/>
    </dgm:pt>
    <dgm:pt modelId="{C5BD9C88-0757-4A42-9B55-EAC043027F00}" type="pres">
      <dgm:prSet presAssocID="{78A2FAA6-686A-47CB-8264-BE3DAAE609CE}" presName="ParentAccent6" presStyleLbl="alignNode1" presStyleIdx="5" presStyleCnt="42"/>
      <dgm:spPr/>
    </dgm:pt>
    <dgm:pt modelId="{5E66FD4B-CB73-4FE9-A85C-C88BC212799B}" type="pres">
      <dgm:prSet presAssocID="{78A2FAA6-686A-47CB-8264-BE3DAAE609CE}" presName="ParentAccent7" presStyleLbl="alignNode1" presStyleIdx="6" presStyleCnt="42"/>
      <dgm:spPr/>
    </dgm:pt>
    <dgm:pt modelId="{AEB79B8D-817B-4865-9CCD-071BE9EC7801}" type="pres">
      <dgm:prSet presAssocID="{78A2FAA6-686A-47CB-8264-BE3DAAE609CE}" presName="ParentAccent8" presStyleLbl="alignNode1" presStyleIdx="7" presStyleCnt="42"/>
      <dgm:spPr/>
    </dgm:pt>
    <dgm:pt modelId="{32A99E32-6BA2-439A-9263-71F231A0BD5A}" type="pres">
      <dgm:prSet presAssocID="{78A2FAA6-686A-47CB-8264-BE3DAAE609CE}" presName="ParentAccent9" presStyleLbl="alignNode1" presStyleIdx="8" presStyleCnt="42"/>
      <dgm:spPr/>
    </dgm:pt>
    <dgm:pt modelId="{C52AB68D-F26B-4B61-9351-471AE5E0562F}" type="pres">
      <dgm:prSet presAssocID="{78A2FAA6-686A-47CB-8264-BE3DAAE609CE}" presName="ParentAccent10" presStyleLbl="alignNode1" presStyleIdx="9" presStyleCnt="42"/>
      <dgm:spPr/>
    </dgm:pt>
    <dgm:pt modelId="{1FA23FA4-456A-4A7F-9466-A7F56B6D5C04}" type="pres">
      <dgm:prSet presAssocID="{78A2FAA6-686A-47CB-8264-BE3DAAE609CE}" presName="Parent" presStyleLbl="alignNode1" presStyleIdx="10" presStyleCnt="42">
        <dgm:presLayoutVars>
          <dgm:chMax val="5"/>
          <dgm:chPref val="3"/>
          <dgm:bulletEnabled val="1"/>
        </dgm:presLayoutVars>
      </dgm:prSet>
      <dgm:spPr/>
      <dgm:t>
        <a:bodyPr/>
        <a:lstStyle/>
        <a:p>
          <a:endParaRPr lang="en-US"/>
        </a:p>
      </dgm:t>
    </dgm:pt>
    <dgm:pt modelId="{6393A116-DE6C-4839-BC99-63C151A2BADF}" type="pres">
      <dgm:prSet presAssocID="{CD4AEE64-CC64-4CFB-8387-2C48FA65AE06}" presName="Child1Accent1" presStyleLbl="alignNode1" presStyleIdx="11" presStyleCnt="42"/>
      <dgm:spPr/>
    </dgm:pt>
    <dgm:pt modelId="{5BA9FD6E-80D8-4E65-A06C-CCF39FE12702}" type="pres">
      <dgm:prSet presAssocID="{CD4AEE64-CC64-4CFB-8387-2C48FA65AE06}" presName="Child1Accent2" presStyleLbl="alignNode1" presStyleIdx="12" presStyleCnt="42"/>
      <dgm:spPr/>
    </dgm:pt>
    <dgm:pt modelId="{D36F2C73-FDEE-482C-BD57-39618ECC192C}" type="pres">
      <dgm:prSet presAssocID="{CD4AEE64-CC64-4CFB-8387-2C48FA65AE06}" presName="Child1Accent3" presStyleLbl="alignNode1" presStyleIdx="13" presStyleCnt="42"/>
      <dgm:spPr/>
    </dgm:pt>
    <dgm:pt modelId="{5795D6CD-6A47-466E-A3B4-717895967225}" type="pres">
      <dgm:prSet presAssocID="{CD4AEE64-CC64-4CFB-8387-2C48FA65AE06}" presName="Child1Accent4" presStyleLbl="alignNode1" presStyleIdx="14" presStyleCnt="42"/>
      <dgm:spPr/>
    </dgm:pt>
    <dgm:pt modelId="{CFBF42C0-D466-4E3F-90EE-908B34DF89EF}" type="pres">
      <dgm:prSet presAssocID="{CD4AEE64-CC64-4CFB-8387-2C48FA65AE06}" presName="Child1Accent5" presStyleLbl="alignNode1" presStyleIdx="15" presStyleCnt="42"/>
      <dgm:spPr/>
    </dgm:pt>
    <dgm:pt modelId="{575FF2B7-CE13-4DB4-8D42-6A0F249FD1DE}" type="pres">
      <dgm:prSet presAssocID="{CD4AEE64-CC64-4CFB-8387-2C48FA65AE06}" presName="Child1Accent6" presStyleLbl="alignNode1" presStyleIdx="16" presStyleCnt="42"/>
      <dgm:spPr/>
    </dgm:pt>
    <dgm:pt modelId="{7A938748-B649-4D34-87AB-21DC64E5B69D}" type="pres">
      <dgm:prSet presAssocID="{CD4AEE64-CC64-4CFB-8387-2C48FA65AE06}" presName="Child1Accent7" presStyleLbl="alignNode1" presStyleIdx="17" presStyleCnt="42"/>
      <dgm:spPr/>
    </dgm:pt>
    <dgm:pt modelId="{BE27FB17-C346-4446-8F7E-4576A318A765}" type="pres">
      <dgm:prSet presAssocID="{CD4AEE64-CC64-4CFB-8387-2C48FA65AE06}" presName="Child1Accent8" presStyleLbl="alignNode1" presStyleIdx="18" presStyleCnt="42"/>
      <dgm:spPr/>
    </dgm:pt>
    <dgm:pt modelId="{90506873-032C-4F67-9412-B8C52806A693}" type="pres">
      <dgm:prSet presAssocID="{CD4AEE64-CC64-4CFB-8387-2C48FA65AE06}" presName="Child1Accent9" presStyleLbl="alignNode1" presStyleIdx="19" presStyleCnt="42"/>
      <dgm:spPr/>
    </dgm:pt>
    <dgm:pt modelId="{39F32940-C107-4EE9-BC46-816DCE37A561}" type="pres">
      <dgm:prSet presAssocID="{CD4AEE64-CC64-4CFB-8387-2C48FA65AE06}" presName="Child1" presStyleLbl="revTx" presStyleIdx="0" presStyleCnt="4">
        <dgm:presLayoutVars>
          <dgm:chMax/>
          <dgm:chPref val="0"/>
          <dgm:bulletEnabled val="1"/>
        </dgm:presLayoutVars>
      </dgm:prSet>
      <dgm:spPr/>
      <dgm:t>
        <a:bodyPr/>
        <a:lstStyle/>
        <a:p>
          <a:endParaRPr lang="en-US"/>
        </a:p>
      </dgm:t>
    </dgm:pt>
    <dgm:pt modelId="{07F905E0-D49A-4749-BFFC-A4672F9A360C}" type="pres">
      <dgm:prSet presAssocID="{A17F68E8-70C2-465F-B1D4-2F2B32701FEE}" presName="Child2Accent1" presStyleLbl="alignNode1" presStyleIdx="20" presStyleCnt="42"/>
      <dgm:spPr/>
    </dgm:pt>
    <dgm:pt modelId="{F320F519-FC91-4720-9C73-11B45571EE68}" type="pres">
      <dgm:prSet presAssocID="{A17F68E8-70C2-465F-B1D4-2F2B32701FEE}" presName="Child2Accent2" presStyleLbl="alignNode1" presStyleIdx="21" presStyleCnt="42"/>
      <dgm:spPr/>
    </dgm:pt>
    <dgm:pt modelId="{F0508212-642E-4907-8B4A-13CF1997F6C1}" type="pres">
      <dgm:prSet presAssocID="{A17F68E8-70C2-465F-B1D4-2F2B32701FEE}" presName="Child2Accent3" presStyleLbl="alignNode1" presStyleIdx="22" presStyleCnt="42"/>
      <dgm:spPr/>
    </dgm:pt>
    <dgm:pt modelId="{E32E549B-9354-4C5A-9E7E-097E657691E6}" type="pres">
      <dgm:prSet presAssocID="{A17F68E8-70C2-465F-B1D4-2F2B32701FEE}" presName="Child2Accent4" presStyleLbl="alignNode1" presStyleIdx="23" presStyleCnt="42"/>
      <dgm:spPr/>
    </dgm:pt>
    <dgm:pt modelId="{0528E5DE-876E-43DE-B4B8-8143633C5565}" type="pres">
      <dgm:prSet presAssocID="{A17F68E8-70C2-465F-B1D4-2F2B32701FEE}" presName="Child2Accent5" presStyleLbl="alignNode1" presStyleIdx="24" presStyleCnt="42"/>
      <dgm:spPr/>
    </dgm:pt>
    <dgm:pt modelId="{01F4E4CF-9222-4102-9BDA-C8715EDD7493}" type="pres">
      <dgm:prSet presAssocID="{A17F68E8-70C2-465F-B1D4-2F2B32701FEE}" presName="Child2Accent6" presStyleLbl="alignNode1" presStyleIdx="25" presStyleCnt="42"/>
      <dgm:spPr/>
    </dgm:pt>
    <dgm:pt modelId="{408EBB25-5C43-4BAA-A88C-606DE3999640}" type="pres">
      <dgm:prSet presAssocID="{A17F68E8-70C2-465F-B1D4-2F2B32701FEE}" presName="Child2Accent7" presStyleLbl="alignNode1" presStyleIdx="26" presStyleCnt="42"/>
      <dgm:spPr/>
    </dgm:pt>
    <dgm:pt modelId="{4813DCE8-5E99-4E1E-848F-1ADC13273F6C}" type="pres">
      <dgm:prSet presAssocID="{A17F68E8-70C2-465F-B1D4-2F2B32701FEE}" presName="Child2" presStyleLbl="revTx" presStyleIdx="1" presStyleCnt="4">
        <dgm:presLayoutVars>
          <dgm:chMax/>
          <dgm:chPref val="0"/>
          <dgm:bulletEnabled val="1"/>
        </dgm:presLayoutVars>
      </dgm:prSet>
      <dgm:spPr/>
      <dgm:t>
        <a:bodyPr/>
        <a:lstStyle/>
        <a:p>
          <a:endParaRPr lang="en-US"/>
        </a:p>
      </dgm:t>
    </dgm:pt>
    <dgm:pt modelId="{1ADF23C5-E200-42B6-8D94-0BC2A33348DC}" type="pres">
      <dgm:prSet presAssocID="{591DBB36-F507-441B-94FD-CEFF59D85440}" presName="Child3Accent1" presStyleLbl="alignNode1" presStyleIdx="27" presStyleCnt="42"/>
      <dgm:spPr/>
    </dgm:pt>
    <dgm:pt modelId="{6FBB9DE7-7272-4326-BC31-C63D7EFF4C9E}" type="pres">
      <dgm:prSet presAssocID="{591DBB36-F507-441B-94FD-CEFF59D85440}" presName="Child3Accent2" presStyleLbl="alignNode1" presStyleIdx="28" presStyleCnt="42"/>
      <dgm:spPr/>
    </dgm:pt>
    <dgm:pt modelId="{A618B23F-8EB3-4823-8801-C0AE5CB9453F}" type="pres">
      <dgm:prSet presAssocID="{591DBB36-F507-441B-94FD-CEFF59D85440}" presName="Child3Accent3" presStyleLbl="alignNode1" presStyleIdx="29" presStyleCnt="42"/>
      <dgm:spPr/>
    </dgm:pt>
    <dgm:pt modelId="{655EB077-CFE8-4F73-992E-1283BE7D7B0B}" type="pres">
      <dgm:prSet presAssocID="{591DBB36-F507-441B-94FD-CEFF59D85440}" presName="Child3Accent4" presStyleLbl="alignNode1" presStyleIdx="30" presStyleCnt="42"/>
      <dgm:spPr/>
    </dgm:pt>
    <dgm:pt modelId="{90122882-7F29-4E1C-B7D7-75534A6101E5}" type="pres">
      <dgm:prSet presAssocID="{591DBB36-F507-441B-94FD-CEFF59D85440}" presName="Child3Accent5" presStyleLbl="alignNode1" presStyleIdx="31" presStyleCnt="42"/>
      <dgm:spPr/>
    </dgm:pt>
    <dgm:pt modelId="{DB5A8994-F41B-4F83-9649-A3DA82A7B444}" type="pres">
      <dgm:prSet presAssocID="{591DBB36-F507-441B-94FD-CEFF59D85440}" presName="Child3Accent6" presStyleLbl="alignNode1" presStyleIdx="32" presStyleCnt="42"/>
      <dgm:spPr/>
    </dgm:pt>
    <dgm:pt modelId="{232077F7-1134-476E-B504-417C14705345}" type="pres">
      <dgm:prSet presAssocID="{591DBB36-F507-441B-94FD-CEFF59D85440}" presName="Child3Accent7" presStyleLbl="alignNode1" presStyleIdx="33" presStyleCnt="42"/>
      <dgm:spPr/>
    </dgm:pt>
    <dgm:pt modelId="{40BCA77F-17B1-4833-9608-D5856CFCD524}" type="pres">
      <dgm:prSet presAssocID="{591DBB36-F507-441B-94FD-CEFF59D85440}" presName="Child3" presStyleLbl="revTx" presStyleIdx="2" presStyleCnt="4">
        <dgm:presLayoutVars>
          <dgm:chMax/>
          <dgm:chPref val="0"/>
          <dgm:bulletEnabled val="1"/>
        </dgm:presLayoutVars>
      </dgm:prSet>
      <dgm:spPr/>
      <dgm:t>
        <a:bodyPr/>
        <a:lstStyle/>
        <a:p>
          <a:endParaRPr lang="en-US"/>
        </a:p>
      </dgm:t>
    </dgm:pt>
    <dgm:pt modelId="{C67D099B-D39A-43D7-817C-8557651D9827}" type="pres">
      <dgm:prSet presAssocID="{D2601FEE-48AF-4C26-B90B-AB9D9CD8877C}" presName="Child4Accent1" presStyleLbl="alignNode1" presStyleIdx="34" presStyleCnt="42"/>
      <dgm:spPr/>
    </dgm:pt>
    <dgm:pt modelId="{86D1855F-CB05-4874-A163-DAE1253F0872}" type="pres">
      <dgm:prSet presAssocID="{D2601FEE-48AF-4C26-B90B-AB9D9CD8877C}" presName="Child4Accent2" presStyleLbl="alignNode1" presStyleIdx="35" presStyleCnt="42"/>
      <dgm:spPr/>
    </dgm:pt>
    <dgm:pt modelId="{C1DFC2BA-D225-4188-A5CC-27E31657E42B}" type="pres">
      <dgm:prSet presAssocID="{D2601FEE-48AF-4C26-B90B-AB9D9CD8877C}" presName="Child4Accent3" presStyleLbl="alignNode1" presStyleIdx="36" presStyleCnt="42"/>
      <dgm:spPr/>
    </dgm:pt>
    <dgm:pt modelId="{C28A1C52-0408-4B88-9A81-475E80DCDD9A}" type="pres">
      <dgm:prSet presAssocID="{D2601FEE-48AF-4C26-B90B-AB9D9CD8877C}" presName="Child4Accent4" presStyleLbl="alignNode1" presStyleIdx="37" presStyleCnt="42"/>
      <dgm:spPr/>
    </dgm:pt>
    <dgm:pt modelId="{4C3D3BD8-2032-45B5-A2BE-09DE78B7E546}" type="pres">
      <dgm:prSet presAssocID="{D2601FEE-48AF-4C26-B90B-AB9D9CD8877C}" presName="Child4Accent5" presStyleLbl="alignNode1" presStyleIdx="38" presStyleCnt="42"/>
      <dgm:spPr/>
    </dgm:pt>
    <dgm:pt modelId="{89668DCE-6773-4D07-9000-60D37BE15907}" type="pres">
      <dgm:prSet presAssocID="{D2601FEE-48AF-4C26-B90B-AB9D9CD8877C}" presName="Child4Accent6" presStyleLbl="alignNode1" presStyleIdx="39" presStyleCnt="42"/>
      <dgm:spPr/>
    </dgm:pt>
    <dgm:pt modelId="{0D2E03EE-4F27-4C42-BBB9-F7B71CD4A2B0}" type="pres">
      <dgm:prSet presAssocID="{D2601FEE-48AF-4C26-B90B-AB9D9CD8877C}" presName="Child4Accent7" presStyleLbl="alignNode1" presStyleIdx="40" presStyleCnt="42"/>
      <dgm:spPr/>
    </dgm:pt>
    <dgm:pt modelId="{317852C9-5420-41B5-AEA4-467519B6DD8F}" type="pres">
      <dgm:prSet presAssocID="{D2601FEE-48AF-4C26-B90B-AB9D9CD8877C}" presName="Child4Accent8" presStyleLbl="alignNode1" presStyleIdx="41" presStyleCnt="42"/>
      <dgm:spPr/>
    </dgm:pt>
    <dgm:pt modelId="{B99AE563-EB09-484C-8CC9-E403367D3482}" type="pres">
      <dgm:prSet presAssocID="{D2601FEE-48AF-4C26-B90B-AB9D9CD8877C}" presName="Child4" presStyleLbl="revTx" presStyleIdx="3" presStyleCnt="4">
        <dgm:presLayoutVars>
          <dgm:chMax/>
          <dgm:chPref val="0"/>
          <dgm:bulletEnabled val="1"/>
        </dgm:presLayoutVars>
      </dgm:prSet>
      <dgm:spPr/>
      <dgm:t>
        <a:bodyPr/>
        <a:lstStyle/>
        <a:p>
          <a:endParaRPr lang="en-US"/>
        </a:p>
      </dgm:t>
    </dgm:pt>
  </dgm:ptLst>
  <dgm:cxnLst>
    <dgm:cxn modelId="{DEC19C95-BFE8-4AC9-8ED9-D7EE1BA2C315}" type="presOf" srcId="{A17F68E8-70C2-465F-B1D4-2F2B32701FEE}" destId="{4813DCE8-5E99-4E1E-848F-1ADC13273F6C}" srcOrd="0" destOrd="0" presId="urn:microsoft.com/office/officeart/2011/layout/ConvergingText"/>
    <dgm:cxn modelId="{F3084686-39FA-48F5-AB30-4EDD0C3B735D}" type="presOf" srcId="{78A2FAA6-686A-47CB-8264-BE3DAAE609CE}" destId="{1FA23FA4-456A-4A7F-9466-A7F56B6D5C04}" srcOrd="0" destOrd="0" presId="urn:microsoft.com/office/officeart/2011/layout/ConvergingText"/>
    <dgm:cxn modelId="{0B888F81-8433-410E-B637-E6BF15159218}" type="presOf" srcId="{591DBB36-F507-441B-94FD-CEFF59D85440}" destId="{40BCA77F-17B1-4833-9608-D5856CFCD524}" srcOrd="0" destOrd="0" presId="urn:microsoft.com/office/officeart/2011/layout/ConvergingText"/>
    <dgm:cxn modelId="{BC1E7579-A9B6-42AD-AEF3-9F52ED84E08F}" srcId="{78A2FAA6-686A-47CB-8264-BE3DAAE609CE}" destId="{CD4AEE64-CC64-4CFB-8387-2C48FA65AE06}" srcOrd="0" destOrd="0" parTransId="{0247853C-7248-4E23-AC05-4015AE853EC1}" sibTransId="{AB976F0E-FA4A-408F-B62F-A246363920B7}"/>
    <dgm:cxn modelId="{4C40B1F6-50CA-4594-8619-BE6461A29EB3}" type="presOf" srcId="{D2601FEE-48AF-4C26-B90B-AB9D9CD8877C}" destId="{B99AE563-EB09-484C-8CC9-E403367D3482}" srcOrd="0" destOrd="0" presId="urn:microsoft.com/office/officeart/2011/layout/ConvergingText"/>
    <dgm:cxn modelId="{57D0BD15-A772-4258-B886-7E64B0A6E94A}" type="presOf" srcId="{CD4AEE64-CC64-4CFB-8387-2C48FA65AE06}" destId="{39F32940-C107-4EE9-BC46-816DCE37A561}" srcOrd="0" destOrd="0" presId="urn:microsoft.com/office/officeart/2011/layout/ConvergingText"/>
    <dgm:cxn modelId="{B443AFCF-17E0-44DC-8162-F41EA042D161}" srcId="{78A2FAA6-686A-47CB-8264-BE3DAAE609CE}" destId="{591DBB36-F507-441B-94FD-CEFF59D85440}" srcOrd="2" destOrd="0" parTransId="{B1A9949A-E719-412F-9168-9DB6021DC2AE}" sibTransId="{07EA840C-E0CE-46B9-BE63-572842A9FBA5}"/>
    <dgm:cxn modelId="{D01978E3-B360-480B-97BB-FF2F20A2FFA2}" type="presOf" srcId="{2BD647A6-6B39-415D-AB6D-6527328DD1CE}" destId="{B192090C-17D0-42C4-9DE2-B3496D517FB4}" srcOrd="0" destOrd="0" presId="urn:microsoft.com/office/officeart/2011/layout/ConvergingText"/>
    <dgm:cxn modelId="{AB93339A-DFCB-479B-8392-EC761BF865D4}" srcId="{78A2FAA6-686A-47CB-8264-BE3DAAE609CE}" destId="{A17F68E8-70C2-465F-B1D4-2F2B32701FEE}" srcOrd="1" destOrd="0" parTransId="{D5699A46-F4BC-4B76-ACD2-3F9D3BEF9DDB}" sibTransId="{993DCA5E-1A20-4E97-AF82-33F5A426228A}"/>
    <dgm:cxn modelId="{441028B2-7255-446C-9BB5-8CC1B506B16B}" srcId="{78A2FAA6-686A-47CB-8264-BE3DAAE609CE}" destId="{D2601FEE-48AF-4C26-B90B-AB9D9CD8877C}" srcOrd="3" destOrd="0" parTransId="{C744170A-D251-4B0C-AE74-244E5585756B}" sibTransId="{490C91D3-1F12-473C-8189-3612F370544F}"/>
    <dgm:cxn modelId="{A1490061-1C30-495A-99EB-FFD7058B1545}" srcId="{2BD647A6-6B39-415D-AB6D-6527328DD1CE}" destId="{78A2FAA6-686A-47CB-8264-BE3DAAE609CE}" srcOrd="0" destOrd="0" parTransId="{61037864-6453-413A-8936-1CFC87A5C47A}" sibTransId="{2C68A3F0-853A-4E3F-AE56-388CE5E13B4E}"/>
    <dgm:cxn modelId="{D986E940-8B7C-4F39-9E99-D5A74AFE0718}" type="presParOf" srcId="{B192090C-17D0-42C4-9DE2-B3496D517FB4}" destId="{5BB76D08-4734-4320-ADE0-C6446B413DB8}" srcOrd="0" destOrd="0" presId="urn:microsoft.com/office/officeart/2011/layout/ConvergingText"/>
    <dgm:cxn modelId="{ED262E65-34FA-47FE-B21D-EF4D3E390D6B}" type="presParOf" srcId="{5BB76D08-4734-4320-ADE0-C6446B413DB8}" destId="{C222B544-39D3-474F-A3C9-459F9558E89D}" srcOrd="0" destOrd="0" presId="urn:microsoft.com/office/officeart/2011/layout/ConvergingText"/>
    <dgm:cxn modelId="{90407E3A-B8F1-4D34-8AB3-7D40CDE01870}" type="presParOf" srcId="{5BB76D08-4734-4320-ADE0-C6446B413DB8}" destId="{DDBA0213-8F44-4A8B-8F2B-D1F50D4C9E6F}" srcOrd="1" destOrd="0" presId="urn:microsoft.com/office/officeart/2011/layout/ConvergingText"/>
    <dgm:cxn modelId="{3FFAD9F3-DCB5-4B65-ACE4-21B340F2FDD0}" type="presParOf" srcId="{5BB76D08-4734-4320-ADE0-C6446B413DB8}" destId="{2EFEE49C-F030-4905-B07C-05EE54C8AD27}" srcOrd="2" destOrd="0" presId="urn:microsoft.com/office/officeart/2011/layout/ConvergingText"/>
    <dgm:cxn modelId="{54A517AE-86D2-42BF-B46D-28C9DFC3EC8C}" type="presParOf" srcId="{5BB76D08-4734-4320-ADE0-C6446B413DB8}" destId="{214082BC-5203-4D8C-A81F-F7B68F0CA74A}" srcOrd="3" destOrd="0" presId="urn:microsoft.com/office/officeart/2011/layout/ConvergingText"/>
    <dgm:cxn modelId="{E532F36E-730E-48C8-A6BE-34E44EC152F0}" type="presParOf" srcId="{5BB76D08-4734-4320-ADE0-C6446B413DB8}" destId="{A8BBEC97-9AAF-484D-BDA9-3A889BBB9524}" srcOrd="4" destOrd="0" presId="urn:microsoft.com/office/officeart/2011/layout/ConvergingText"/>
    <dgm:cxn modelId="{39AF5C40-37E9-4C89-A2A0-285349B102B5}" type="presParOf" srcId="{5BB76D08-4734-4320-ADE0-C6446B413DB8}" destId="{C5BD9C88-0757-4A42-9B55-EAC043027F00}" srcOrd="5" destOrd="0" presId="urn:microsoft.com/office/officeart/2011/layout/ConvergingText"/>
    <dgm:cxn modelId="{219A4EE2-185F-4CB5-817F-F9F2D6D64353}" type="presParOf" srcId="{5BB76D08-4734-4320-ADE0-C6446B413DB8}" destId="{5E66FD4B-CB73-4FE9-A85C-C88BC212799B}" srcOrd="6" destOrd="0" presId="urn:microsoft.com/office/officeart/2011/layout/ConvergingText"/>
    <dgm:cxn modelId="{CF3C8EC8-DE7E-4B9C-99B2-ED83339ED780}" type="presParOf" srcId="{5BB76D08-4734-4320-ADE0-C6446B413DB8}" destId="{AEB79B8D-817B-4865-9CCD-071BE9EC7801}" srcOrd="7" destOrd="0" presId="urn:microsoft.com/office/officeart/2011/layout/ConvergingText"/>
    <dgm:cxn modelId="{929A69FB-CA27-4B57-B4EF-193C0E9871AA}" type="presParOf" srcId="{5BB76D08-4734-4320-ADE0-C6446B413DB8}" destId="{32A99E32-6BA2-439A-9263-71F231A0BD5A}" srcOrd="8" destOrd="0" presId="urn:microsoft.com/office/officeart/2011/layout/ConvergingText"/>
    <dgm:cxn modelId="{4F82FB5C-24D9-46FC-8AFA-FAF28FA61656}" type="presParOf" srcId="{5BB76D08-4734-4320-ADE0-C6446B413DB8}" destId="{C52AB68D-F26B-4B61-9351-471AE5E0562F}" srcOrd="9" destOrd="0" presId="urn:microsoft.com/office/officeart/2011/layout/ConvergingText"/>
    <dgm:cxn modelId="{A4BF1026-5274-4C3D-8A76-829E59C01ACD}" type="presParOf" srcId="{5BB76D08-4734-4320-ADE0-C6446B413DB8}" destId="{1FA23FA4-456A-4A7F-9466-A7F56B6D5C04}" srcOrd="10" destOrd="0" presId="urn:microsoft.com/office/officeart/2011/layout/ConvergingText"/>
    <dgm:cxn modelId="{735CF95B-9CA9-4AE7-A4FC-EFE239EA07C3}" type="presParOf" srcId="{5BB76D08-4734-4320-ADE0-C6446B413DB8}" destId="{6393A116-DE6C-4839-BC99-63C151A2BADF}" srcOrd="11" destOrd="0" presId="urn:microsoft.com/office/officeart/2011/layout/ConvergingText"/>
    <dgm:cxn modelId="{9BDF0F00-C69A-4D8C-B32C-D9F2012179A0}" type="presParOf" srcId="{5BB76D08-4734-4320-ADE0-C6446B413DB8}" destId="{5BA9FD6E-80D8-4E65-A06C-CCF39FE12702}" srcOrd="12" destOrd="0" presId="urn:microsoft.com/office/officeart/2011/layout/ConvergingText"/>
    <dgm:cxn modelId="{13474E55-CC0B-424A-BAFA-87A91B545BD5}" type="presParOf" srcId="{5BB76D08-4734-4320-ADE0-C6446B413DB8}" destId="{D36F2C73-FDEE-482C-BD57-39618ECC192C}" srcOrd="13" destOrd="0" presId="urn:microsoft.com/office/officeart/2011/layout/ConvergingText"/>
    <dgm:cxn modelId="{74FC99C3-5403-4B16-A44D-468D663EE4DC}" type="presParOf" srcId="{5BB76D08-4734-4320-ADE0-C6446B413DB8}" destId="{5795D6CD-6A47-466E-A3B4-717895967225}" srcOrd="14" destOrd="0" presId="urn:microsoft.com/office/officeart/2011/layout/ConvergingText"/>
    <dgm:cxn modelId="{4776ED67-B78B-496C-86B8-8CFE04FD2223}" type="presParOf" srcId="{5BB76D08-4734-4320-ADE0-C6446B413DB8}" destId="{CFBF42C0-D466-4E3F-90EE-908B34DF89EF}" srcOrd="15" destOrd="0" presId="urn:microsoft.com/office/officeart/2011/layout/ConvergingText"/>
    <dgm:cxn modelId="{459EF040-34F1-49C5-AD25-E893A256E018}" type="presParOf" srcId="{5BB76D08-4734-4320-ADE0-C6446B413DB8}" destId="{575FF2B7-CE13-4DB4-8D42-6A0F249FD1DE}" srcOrd="16" destOrd="0" presId="urn:microsoft.com/office/officeart/2011/layout/ConvergingText"/>
    <dgm:cxn modelId="{FFC9C0C7-84B2-4885-B0A3-F05CBA653181}" type="presParOf" srcId="{5BB76D08-4734-4320-ADE0-C6446B413DB8}" destId="{7A938748-B649-4D34-87AB-21DC64E5B69D}" srcOrd="17" destOrd="0" presId="urn:microsoft.com/office/officeart/2011/layout/ConvergingText"/>
    <dgm:cxn modelId="{7F7D3483-1455-436C-9631-5283B70FE63D}" type="presParOf" srcId="{5BB76D08-4734-4320-ADE0-C6446B413DB8}" destId="{BE27FB17-C346-4446-8F7E-4576A318A765}" srcOrd="18" destOrd="0" presId="urn:microsoft.com/office/officeart/2011/layout/ConvergingText"/>
    <dgm:cxn modelId="{1D0807A7-3ACC-4A44-A72E-9EA53AAE73EB}" type="presParOf" srcId="{5BB76D08-4734-4320-ADE0-C6446B413DB8}" destId="{90506873-032C-4F67-9412-B8C52806A693}" srcOrd="19" destOrd="0" presId="urn:microsoft.com/office/officeart/2011/layout/ConvergingText"/>
    <dgm:cxn modelId="{BC733A03-88F8-4213-A16D-8FDF1B42B5D3}" type="presParOf" srcId="{5BB76D08-4734-4320-ADE0-C6446B413DB8}" destId="{39F32940-C107-4EE9-BC46-816DCE37A561}" srcOrd="20" destOrd="0" presId="urn:microsoft.com/office/officeart/2011/layout/ConvergingText"/>
    <dgm:cxn modelId="{AD57D5D2-7C7D-456E-A6B0-45AB22ED7EA5}" type="presParOf" srcId="{5BB76D08-4734-4320-ADE0-C6446B413DB8}" destId="{07F905E0-D49A-4749-BFFC-A4672F9A360C}" srcOrd="21" destOrd="0" presId="urn:microsoft.com/office/officeart/2011/layout/ConvergingText"/>
    <dgm:cxn modelId="{44DFE11E-205D-4D96-BA7C-1A35C97AC046}" type="presParOf" srcId="{5BB76D08-4734-4320-ADE0-C6446B413DB8}" destId="{F320F519-FC91-4720-9C73-11B45571EE68}" srcOrd="22" destOrd="0" presId="urn:microsoft.com/office/officeart/2011/layout/ConvergingText"/>
    <dgm:cxn modelId="{94CEBD5F-DEE7-4A64-9CEC-F8E2F72075AD}" type="presParOf" srcId="{5BB76D08-4734-4320-ADE0-C6446B413DB8}" destId="{F0508212-642E-4907-8B4A-13CF1997F6C1}" srcOrd="23" destOrd="0" presId="urn:microsoft.com/office/officeart/2011/layout/ConvergingText"/>
    <dgm:cxn modelId="{150F1185-E43F-4383-B122-868CD5FAF063}" type="presParOf" srcId="{5BB76D08-4734-4320-ADE0-C6446B413DB8}" destId="{E32E549B-9354-4C5A-9E7E-097E657691E6}" srcOrd="24" destOrd="0" presId="urn:microsoft.com/office/officeart/2011/layout/ConvergingText"/>
    <dgm:cxn modelId="{EC558838-ECA4-44A8-B582-02063870F15F}" type="presParOf" srcId="{5BB76D08-4734-4320-ADE0-C6446B413DB8}" destId="{0528E5DE-876E-43DE-B4B8-8143633C5565}" srcOrd="25" destOrd="0" presId="urn:microsoft.com/office/officeart/2011/layout/ConvergingText"/>
    <dgm:cxn modelId="{86C47520-7351-44C2-BBCA-71D10A116A9E}" type="presParOf" srcId="{5BB76D08-4734-4320-ADE0-C6446B413DB8}" destId="{01F4E4CF-9222-4102-9BDA-C8715EDD7493}" srcOrd="26" destOrd="0" presId="urn:microsoft.com/office/officeart/2011/layout/ConvergingText"/>
    <dgm:cxn modelId="{E6C59FE7-C32C-49F2-B279-4C71722B741D}" type="presParOf" srcId="{5BB76D08-4734-4320-ADE0-C6446B413DB8}" destId="{408EBB25-5C43-4BAA-A88C-606DE3999640}" srcOrd="27" destOrd="0" presId="urn:microsoft.com/office/officeart/2011/layout/ConvergingText"/>
    <dgm:cxn modelId="{A69C9A0C-66B0-426B-A064-0BA5B7A6B959}" type="presParOf" srcId="{5BB76D08-4734-4320-ADE0-C6446B413DB8}" destId="{4813DCE8-5E99-4E1E-848F-1ADC13273F6C}" srcOrd="28" destOrd="0" presId="urn:microsoft.com/office/officeart/2011/layout/ConvergingText"/>
    <dgm:cxn modelId="{5E2A16DD-4D98-4D03-AF0C-BE1360F9DEBB}" type="presParOf" srcId="{5BB76D08-4734-4320-ADE0-C6446B413DB8}" destId="{1ADF23C5-E200-42B6-8D94-0BC2A33348DC}" srcOrd="29" destOrd="0" presId="urn:microsoft.com/office/officeart/2011/layout/ConvergingText"/>
    <dgm:cxn modelId="{08B82767-CEAD-462C-B8F7-AE835089B208}" type="presParOf" srcId="{5BB76D08-4734-4320-ADE0-C6446B413DB8}" destId="{6FBB9DE7-7272-4326-BC31-C63D7EFF4C9E}" srcOrd="30" destOrd="0" presId="urn:microsoft.com/office/officeart/2011/layout/ConvergingText"/>
    <dgm:cxn modelId="{3FAE5627-A14A-40C6-98F8-4181328DB7AA}" type="presParOf" srcId="{5BB76D08-4734-4320-ADE0-C6446B413DB8}" destId="{A618B23F-8EB3-4823-8801-C0AE5CB9453F}" srcOrd="31" destOrd="0" presId="urn:microsoft.com/office/officeart/2011/layout/ConvergingText"/>
    <dgm:cxn modelId="{12D39CAE-52D4-4C0B-8EC1-042203697F74}" type="presParOf" srcId="{5BB76D08-4734-4320-ADE0-C6446B413DB8}" destId="{655EB077-CFE8-4F73-992E-1283BE7D7B0B}" srcOrd="32" destOrd="0" presId="urn:microsoft.com/office/officeart/2011/layout/ConvergingText"/>
    <dgm:cxn modelId="{9401959A-BB01-47F8-8845-38DF8499221C}" type="presParOf" srcId="{5BB76D08-4734-4320-ADE0-C6446B413DB8}" destId="{90122882-7F29-4E1C-B7D7-75534A6101E5}" srcOrd="33" destOrd="0" presId="urn:microsoft.com/office/officeart/2011/layout/ConvergingText"/>
    <dgm:cxn modelId="{D5096EA9-4873-4369-9B95-63A2A371C982}" type="presParOf" srcId="{5BB76D08-4734-4320-ADE0-C6446B413DB8}" destId="{DB5A8994-F41B-4F83-9649-A3DA82A7B444}" srcOrd="34" destOrd="0" presId="urn:microsoft.com/office/officeart/2011/layout/ConvergingText"/>
    <dgm:cxn modelId="{CBFA6BD8-B354-40BE-9D97-D91DB24F687F}" type="presParOf" srcId="{5BB76D08-4734-4320-ADE0-C6446B413DB8}" destId="{232077F7-1134-476E-B504-417C14705345}" srcOrd="35" destOrd="0" presId="urn:microsoft.com/office/officeart/2011/layout/ConvergingText"/>
    <dgm:cxn modelId="{E69429B8-CEA5-4F18-A186-F80999D56C40}" type="presParOf" srcId="{5BB76D08-4734-4320-ADE0-C6446B413DB8}" destId="{40BCA77F-17B1-4833-9608-D5856CFCD524}" srcOrd="36" destOrd="0" presId="urn:microsoft.com/office/officeart/2011/layout/ConvergingText"/>
    <dgm:cxn modelId="{9E437E6F-0FF0-4D59-94FB-853FBD2562AC}" type="presParOf" srcId="{5BB76D08-4734-4320-ADE0-C6446B413DB8}" destId="{C67D099B-D39A-43D7-817C-8557651D9827}" srcOrd="37" destOrd="0" presId="urn:microsoft.com/office/officeart/2011/layout/ConvergingText"/>
    <dgm:cxn modelId="{7961F3A6-BCE3-4F50-8765-258894F02310}" type="presParOf" srcId="{5BB76D08-4734-4320-ADE0-C6446B413DB8}" destId="{86D1855F-CB05-4874-A163-DAE1253F0872}" srcOrd="38" destOrd="0" presId="urn:microsoft.com/office/officeart/2011/layout/ConvergingText"/>
    <dgm:cxn modelId="{6918E02B-6FE3-419D-8BFF-2D6DB9A17D1B}" type="presParOf" srcId="{5BB76D08-4734-4320-ADE0-C6446B413DB8}" destId="{C1DFC2BA-D225-4188-A5CC-27E31657E42B}" srcOrd="39" destOrd="0" presId="urn:microsoft.com/office/officeart/2011/layout/ConvergingText"/>
    <dgm:cxn modelId="{E2F63BA2-34ED-4777-9896-1357B625ABDA}" type="presParOf" srcId="{5BB76D08-4734-4320-ADE0-C6446B413DB8}" destId="{C28A1C52-0408-4B88-9A81-475E80DCDD9A}" srcOrd="40" destOrd="0" presId="urn:microsoft.com/office/officeart/2011/layout/ConvergingText"/>
    <dgm:cxn modelId="{5FB87DA2-187E-4F85-881D-2BD1BECF652B}" type="presParOf" srcId="{5BB76D08-4734-4320-ADE0-C6446B413DB8}" destId="{4C3D3BD8-2032-45B5-A2BE-09DE78B7E546}" srcOrd="41" destOrd="0" presId="urn:microsoft.com/office/officeart/2011/layout/ConvergingText"/>
    <dgm:cxn modelId="{827B626A-B162-4661-99AD-0356C3F30437}" type="presParOf" srcId="{5BB76D08-4734-4320-ADE0-C6446B413DB8}" destId="{89668DCE-6773-4D07-9000-60D37BE15907}" srcOrd="42" destOrd="0" presId="urn:microsoft.com/office/officeart/2011/layout/ConvergingText"/>
    <dgm:cxn modelId="{7E3E95CA-4207-4477-BB2F-E27BF790DEE0}" type="presParOf" srcId="{5BB76D08-4734-4320-ADE0-C6446B413DB8}" destId="{0D2E03EE-4F27-4C42-BBB9-F7B71CD4A2B0}" srcOrd="43" destOrd="0" presId="urn:microsoft.com/office/officeart/2011/layout/ConvergingText"/>
    <dgm:cxn modelId="{B9A7CE1C-5C4C-46C5-A2CD-7468EDB5D885}" type="presParOf" srcId="{5BB76D08-4734-4320-ADE0-C6446B413DB8}" destId="{317852C9-5420-41B5-AEA4-467519B6DD8F}" srcOrd="44" destOrd="0" presId="urn:microsoft.com/office/officeart/2011/layout/ConvergingText"/>
    <dgm:cxn modelId="{94D1BFE1-6BAF-465B-B6BD-4AA447A40EB7}" type="presParOf" srcId="{5BB76D08-4734-4320-ADE0-C6446B413DB8}" destId="{B99AE563-EB09-484C-8CC9-E403367D3482}" srcOrd="45" destOrd="0" presId="urn:microsoft.com/office/officeart/2011/layout/Converging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D647A6-6B39-415D-AB6D-6527328DD1CE}" type="doc">
      <dgm:prSet loTypeId="urn:microsoft.com/office/officeart/2011/layout/ConvergingText" loCatId="officeonline" qsTypeId="urn:microsoft.com/office/officeart/2009/2/quickstyle/3d8" qsCatId="3D" csTypeId="urn:microsoft.com/office/officeart/2005/8/colors/colorful3" csCatId="colorful" phldr="1"/>
      <dgm:spPr/>
      <dgm:t>
        <a:bodyPr/>
        <a:lstStyle/>
        <a:p>
          <a:endParaRPr lang="en-US"/>
        </a:p>
      </dgm:t>
    </dgm:pt>
    <dgm:pt modelId="{78A2FAA6-686A-47CB-8264-BE3DAAE609CE}">
      <dgm:prSet phldrT="[Text]"/>
      <dgm:spPr/>
      <dgm:t>
        <a:bodyPr/>
        <a:lstStyle/>
        <a:p>
          <a:r>
            <a:rPr lang="en-US" dirty="0" smtClean="0"/>
            <a:t>DPT Shot #2</a:t>
          </a:r>
        </a:p>
      </dgm:t>
    </dgm:pt>
    <dgm:pt modelId="{61037864-6453-413A-8936-1CFC87A5C47A}" type="parTrans" cxnId="{A1490061-1C30-495A-99EB-FFD7058B1545}">
      <dgm:prSet/>
      <dgm:spPr/>
      <dgm:t>
        <a:bodyPr/>
        <a:lstStyle/>
        <a:p>
          <a:endParaRPr lang="en-US"/>
        </a:p>
      </dgm:t>
    </dgm:pt>
    <dgm:pt modelId="{2C68A3F0-853A-4E3F-AE56-388CE5E13B4E}" type="sibTrans" cxnId="{A1490061-1C30-495A-99EB-FFD7058B1545}">
      <dgm:prSet/>
      <dgm:spPr/>
      <dgm:t>
        <a:bodyPr/>
        <a:lstStyle/>
        <a:p>
          <a:endParaRPr lang="en-US"/>
        </a:p>
      </dgm:t>
    </dgm:pt>
    <dgm:pt modelId="{A17F68E8-70C2-465F-B1D4-2F2B32701FEE}">
      <dgm:prSet phldrT="[Text]"/>
      <dgm:spPr/>
      <dgm:t>
        <a:bodyPr/>
        <a:lstStyle/>
        <a:p>
          <a:r>
            <a:rPr lang="en-US" dirty="0" smtClean="0"/>
            <a:t>Admin Date</a:t>
          </a:r>
          <a:endParaRPr lang="en-US" dirty="0"/>
        </a:p>
      </dgm:t>
    </dgm:pt>
    <dgm:pt modelId="{D5699A46-F4BC-4B76-ACD2-3F9D3BEF9DDB}" type="parTrans" cxnId="{AB93339A-DFCB-479B-8392-EC761BF865D4}">
      <dgm:prSet/>
      <dgm:spPr/>
      <dgm:t>
        <a:bodyPr/>
        <a:lstStyle/>
        <a:p>
          <a:endParaRPr lang="en-US"/>
        </a:p>
      </dgm:t>
    </dgm:pt>
    <dgm:pt modelId="{993DCA5E-1A20-4E97-AF82-33F5A426228A}" type="sibTrans" cxnId="{AB93339A-DFCB-479B-8392-EC761BF865D4}">
      <dgm:prSet/>
      <dgm:spPr/>
      <dgm:t>
        <a:bodyPr/>
        <a:lstStyle/>
        <a:p>
          <a:endParaRPr lang="en-US"/>
        </a:p>
      </dgm:t>
    </dgm:pt>
    <dgm:pt modelId="{CD4AEE64-CC64-4CFB-8387-2C48FA65AE06}">
      <dgm:prSet phldrT="[Text]"/>
      <dgm:spPr/>
      <dgm:t>
        <a:bodyPr/>
        <a:lstStyle/>
        <a:p>
          <a:r>
            <a:rPr lang="en-US" dirty="0" smtClean="0"/>
            <a:t>CVX</a:t>
          </a:r>
          <a:endParaRPr lang="en-US" dirty="0"/>
        </a:p>
      </dgm:t>
    </dgm:pt>
    <dgm:pt modelId="{AB976F0E-FA4A-408F-B62F-A246363920B7}" type="sibTrans" cxnId="{BC1E7579-A9B6-42AD-AEF3-9F52ED84E08F}">
      <dgm:prSet/>
      <dgm:spPr/>
      <dgm:t>
        <a:bodyPr/>
        <a:lstStyle/>
        <a:p>
          <a:endParaRPr lang="en-US"/>
        </a:p>
      </dgm:t>
    </dgm:pt>
    <dgm:pt modelId="{0247853C-7248-4E23-AC05-4015AE853EC1}" type="parTrans" cxnId="{BC1E7579-A9B6-42AD-AEF3-9F52ED84E08F}">
      <dgm:prSet/>
      <dgm:spPr/>
      <dgm:t>
        <a:bodyPr/>
        <a:lstStyle/>
        <a:p>
          <a:endParaRPr lang="en-US"/>
        </a:p>
      </dgm:t>
    </dgm:pt>
    <dgm:pt modelId="{B192090C-17D0-42C4-9DE2-B3496D517FB4}" type="pres">
      <dgm:prSet presAssocID="{2BD647A6-6B39-415D-AB6D-6527328DD1CE}" presName="Name0" presStyleCnt="0">
        <dgm:presLayoutVars>
          <dgm:chMax/>
          <dgm:chPref val="1"/>
          <dgm:dir/>
          <dgm:animOne val="branch"/>
          <dgm:animLvl val="lvl"/>
          <dgm:resizeHandles/>
        </dgm:presLayoutVars>
      </dgm:prSet>
      <dgm:spPr/>
      <dgm:t>
        <a:bodyPr/>
        <a:lstStyle/>
        <a:p>
          <a:endParaRPr lang="en-US"/>
        </a:p>
      </dgm:t>
    </dgm:pt>
    <dgm:pt modelId="{5BB76D08-4734-4320-ADE0-C6446B413DB8}" type="pres">
      <dgm:prSet presAssocID="{78A2FAA6-686A-47CB-8264-BE3DAAE609CE}" presName="composite" presStyleCnt="0"/>
      <dgm:spPr/>
    </dgm:pt>
    <dgm:pt modelId="{C222B544-39D3-474F-A3C9-459F9558E89D}" type="pres">
      <dgm:prSet presAssocID="{78A2FAA6-686A-47CB-8264-BE3DAAE609CE}" presName="ParentAccent1" presStyleLbl="alignNode1" presStyleIdx="0" presStyleCnt="27"/>
      <dgm:spPr/>
    </dgm:pt>
    <dgm:pt modelId="{DDBA0213-8F44-4A8B-8F2B-D1F50D4C9E6F}" type="pres">
      <dgm:prSet presAssocID="{78A2FAA6-686A-47CB-8264-BE3DAAE609CE}" presName="ParentAccent2" presStyleLbl="alignNode1" presStyleIdx="1" presStyleCnt="27"/>
      <dgm:spPr/>
    </dgm:pt>
    <dgm:pt modelId="{2EFEE49C-F030-4905-B07C-05EE54C8AD27}" type="pres">
      <dgm:prSet presAssocID="{78A2FAA6-686A-47CB-8264-BE3DAAE609CE}" presName="ParentAccent3" presStyleLbl="alignNode1" presStyleIdx="2" presStyleCnt="27"/>
      <dgm:spPr/>
    </dgm:pt>
    <dgm:pt modelId="{214082BC-5203-4D8C-A81F-F7B68F0CA74A}" type="pres">
      <dgm:prSet presAssocID="{78A2FAA6-686A-47CB-8264-BE3DAAE609CE}" presName="ParentAccent4" presStyleLbl="alignNode1" presStyleIdx="3" presStyleCnt="27"/>
      <dgm:spPr/>
    </dgm:pt>
    <dgm:pt modelId="{A8BBEC97-9AAF-484D-BDA9-3A889BBB9524}" type="pres">
      <dgm:prSet presAssocID="{78A2FAA6-686A-47CB-8264-BE3DAAE609CE}" presName="ParentAccent5" presStyleLbl="alignNode1" presStyleIdx="4" presStyleCnt="27"/>
      <dgm:spPr/>
    </dgm:pt>
    <dgm:pt modelId="{C5BD9C88-0757-4A42-9B55-EAC043027F00}" type="pres">
      <dgm:prSet presAssocID="{78A2FAA6-686A-47CB-8264-BE3DAAE609CE}" presName="ParentAccent6" presStyleLbl="alignNode1" presStyleIdx="5" presStyleCnt="27"/>
      <dgm:spPr/>
    </dgm:pt>
    <dgm:pt modelId="{5E66FD4B-CB73-4FE9-A85C-C88BC212799B}" type="pres">
      <dgm:prSet presAssocID="{78A2FAA6-686A-47CB-8264-BE3DAAE609CE}" presName="ParentAccent7" presStyleLbl="alignNode1" presStyleIdx="6" presStyleCnt="27"/>
      <dgm:spPr/>
    </dgm:pt>
    <dgm:pt modelId="{AEB79B8D-817B-4865-9CCD-071BE9EC7801}" type="pres">
      <dgm:prSet presAssocID="{78A2FAA6-686A-47CB-8264-BE3DAAE609CE}" presName="ParentAccent8" presStyleLbl="alignNode1" presStyleIdx="7" presStyleCnt="27"/>
      <dgm:spPr/>
    </dgm:pt>
    <dgm:pt modelId="{32A99E32-6BA2-439A-9263-71F231A0BD5A}" type="pres">
      <dgm:prSet presAssocID="{78A2FAA6-686A-47CB-8264-BE3DAAE609CE}" presName="ParentAccent9" presStyleLbl="alignNode1" presStyleIdx="8" presStyleCnt="27"/>
      <dgm:spPr/>
    </dgm:pt>
    <dgm:pt modelId="{C52AB68D-F26B-4B61-9351-471AE5E0562F}" type="pres">
      <dgm:prSet presAssocID="{78A2FAA6-686A-47CB-8264-BE3DAAE609CE}" presName="ParentAccent10" presStyleLbl="alignNode1" presStyleIdx="9" presStyleCnt="27"/>
      <dgm:spPr/>
    </dgm:pt>
    <dgm:pt modelId="{1FA23FA4-456A-4A7F-9466-A7F56B6D5C04}" type="pres">
      <dgm:prSet presAssocID="{78A2FAA6-686A-47CB-8264-BE3DAAE609CE}" presName="Parent" presStyleLbl="alignNode1" presStyleIdx="10" presStyleCnt="27">
        <dgm:presLayoutVars>
          <dgm:chMax val="5"/>
          <dgm:chPref val="3"/>
          <dgm:bulletEnabled val="1"/>
        </dgm:presLayoutVars>
      </dgm:prSet>
      <dgm:spPr/>
      <dgm:t>
        <a:bodyPr/>
        <a:lstStyle/>
        <a:p>
          <a:endParaRPr lang="en-US"/>
        </a:p>
      </dgm:t>
    </dgm:pt>
    <dgm:pt modelId="{6393A116-DE6C-4839-BC99-63C151A2BADF}" type="pres">
      <dgm:prSet presAssocID="{CD4AEE64-CC64-4CFB-8387-2C48FA65AE06}" presName="Child1Accent1" presStyleLbl="alignNode1" presStyleIdx="11" presStyleCnt="27"/>
      <dgm:spPr/>
    </dgm:pt>
    <dgm:pt modelId="{5BA9FD6E-80D8-4E65-A06C-CCF39FE12702}" type="pres">
      <dgm:prSet presAssocID="{CD4AEE64-CC64-4CFB-8387-2C48FA65AE06}" presName="Child1Accent2" presStyleLbl="alignNode1" presStyleIdx="12" presStyleCnt="27"/>
      <dgm:spPr/>
    </dgm:pt>
    <dgm:pt modelId="{D36F2C73-FDEE-482C-BD57-39618ECC192C}" type="pres">
      <dgm:prSet presAssocID="{CD4AEE64-CC64-4CFB-8387-2C48FA65AE06}" presName="Child1Accent3" presStyleLbl="alignNode1" presStyleIdx="13" presStyleCnt="27"/>
      <dgm:spPr/>
    </dgm:pt>
    <dgm:pt modelId="{5795D6CD-6A47-466E-A3B4-717895967225}" type="pres">
      <dgm:prSet presAssocID="{CD4AEE64-CC64-4CFB-8387-2C48FA65AE06}" presName="Child1Accent4" presStyleLbl="alignNode1" presStyleIdx="14" presStyleCnt="27"/>
      <dgm:spPr/>
    </dgm:pt>
    <dgm:pt modelId="{CFBF42C0-D466-4E3F-90EE-908B34DF89EF}" type="pres">
      <dgm:prSet presAssocID="{CD4AEE64-CC64-4CFB-8387-2C48FA65AE06}" presName="Child1Accent5" presStyleLbl="alignNode1" presStyleIdx="15" presStyleCnt="27"/>
      <dgm:spPr/>
    </dgm:pt>
    <dgm:pt modelId="{575FF2B7-CE13-4DB4-8D42-6A0F249FD1DE}" type="pres">
      <dgm:prSet presAssocID="{CD4AEE64-CC64-4CFB-8387-2C48FA65AE06}" presName="Child1Accent6" presStyleLbl="alignNode1" presStyleIdx="16" presStyleCnt="27"/>
      <dgm:spPr/>
    </dgm:pt>
    <dgm:pt modelId="{7A938748-B649-4D34-87AB-21DC64E5B69D}" type="pres">
      <dgm:prSet presAssocID="{CD4AEE64-CC64-4CFB-8387-2C48FA65AE06}" presName="Child1Accent7" presStyleLbl="alignNode1" presStyleIdx="17" presStyleCnt="27"/>
      <dgm:spPr/>
    </dgm:pt>
    <dgm:pt modelId="{BE27FB17-C346-4446-8F7E-4576A318A765}" type="pres">
      <dgm:prSet presAssocID="{CD4AEE64-CC64-4CFB-8387-2C48FA65AE06}" presName="Child1Accent8" presStyleLbl="alignNode1" presStyleIdx="18" presStyleCnt="27"/>
      <dgm:spPr/>
    </dgm:pt>
    <dgm:pt modelId="{90506873-032C-4F67-9412-B8C52806A693}" type="pres">
      <dgm:prSet presAssocID="{CD4AEE64-CC64-4CFB-8387-2C48FA65AE06}" presName="Child1Accent9" presStyleLbl="alignNode1" presStyleIdx="19" presStyleCnt="27"/>
      <dgm:spPr/>
    </dgm:pt>
    <dgm:pt modelId="{39F32940-C107-4EE9-BC46-816DCE37A561}" type="pres">
      <dgm:prSet presAssocID="{CD4AEE64-CC64-4CFB-8387-2C48FA65AE06}" presName="Child1" presStyleLbl="revTx" presStyleIdx="0" presStyleCnt="2">
        <dgm:presLayoutVars>
          <dgm:chMax/>
          <dgm:chPref val="0"/>
          <dgm:bulletEnabled val="1"/>
        </dgm:presLayoutVars>
      </dgm:prSet>
      <dgm:spPr/>
      <dgm:t>
        <a:bodyPr/>
        <a:lstStyle/>
        <a:p>
          <a:endParaRPr lang="en-US"/>
        </a:p>
      </dgm:t>
    </dgm:pt>
    <dgm:pt modelId="{07F905E0-D49A-4749-BFFC-A4672F9A360C}" type="pres">
      <dgm:prSet presAssocID="{A17F68E8-70C2-465F-B1D4-2F2B32701FEE}" presName="Child2Accent1" presStyleLbl="alignNode1" presStyleIdx="20" presStyleCnt="27"/>
      <dgm:spPr/>
    </dgm:pt>
    <dgm:pt modelId="{F320F519-FC91-4720-9C73-11B45571EE68}" type="pres">
      <dgm:prSet presAssocID="{A17F68E8-70C2-465F-B1D4-2F2B32701FEE}" presName="Child2Accent2" presStyleLbl="alignNode1" presStyleIdx="21" presStyleCnt="27"/>
      <dgm:spPr/>
    </dgm:pt>
    <dgm:pt modelId="{F0508212-642E-4907-8B4A-13CF1997F6C1}" type="pres">
      <dgm:prSet presAssocID="{A17F68E8-70C2-465F-B1D4-2F2B32701FEE}" presName="Child2Accent3" presStyleLbl="alignNode1" presStyleIdx="22" presStyleCnt="27"/>
      <dgm:spPr/>
    </dgm:pt>
    <dgm:pt modelId="{E32E549B-9354-4C5A-9E7E-097E657691E6}" type="pres">
      <dgm:prSet presAssocID="{A17F68E8-70C2-465F-B1D4-2F2B32701FEE}" presName="Child2Accent4" presStyleLbl="alignNode1" presStyleIdx="23" presStyleCnt="27"/>
      <dgm:spPr/>
    </dgm:pt>
    <dgm:pt modelId="{0528E5DE-876E-43DE-B4B8-8143633C5565}" type="pres">
      <dgm:prSet presAssocID="{A17F68E8-70C2-465F-B1D4-2F2B32701FEE}" presName="Child2Accent5" presStyleLbl="alignNode1" presStyleIdx="24" presStyleCnt="27"/>
      <dgm:spPr/>
    </dgm:pt>
    <dgm:pt modelId="{01F4E4CF-9222-4102-9BDA-C8715EDD7493}" type="pres">
      <dgm:prSet presAssocID="{A17F68E8-70C2-465F-B1D4-2F2B32701FEE}" presName="Child2Accent6" presStyleLbl="alignNode1" presStyleIdx="25" presStyleCnt="27"/>
      <dgm:spPr/>
    </dgm:pt>
    <dgm:pt modelId="{408EBB25-5C43-4BAA-A88C-606DE3999640}" type="pres">
      <dgm:prSet presAssocID="{A17F68E8-70C2-465F-B1D4-2F2B32701FEE}" presName="Child2Accent7" presStyleLbl="alignNode1" presStyleIdx="26" presStyleCnt="27"/>
      <dgm:spPr/>
    </dgm:pt>
    <dgm:pt modelId="{4813DCE8-5E99-4E1E-848F-1ADC13273F6C}" type="pres">
      <dgm:prSet presAssocID="{A17F68E8-70C2-465F-B1D4-2F2B32701FEE}" presName="Child2" presStyleLbl="revTx" presStyleIdx="1" presStyleCnt="2">
        <dgm:presLayoutVars>
          <dgm:chMax/>
          <dgm:chPref val="0"/>
          <dgm:bulletEnabled val="1"/>
        </dgm:presLayoutVars>
      </dgm:prSet>
      <dgm:spPr/>
      <dgm:t>
        <a:bodyPr/>
        <a:lstStyle/>
        <a:p>
          <a:endParaRPr lang="en-US"/>
        </a:p>
      </dgm:t>
    </dgm:pt>
  </dgm:ptLst>
  <dgm:cxnLst>
    <dgm:cxn modelId="{AB93339A-DFCB-479B-8392-EC761BF865D4}" srcId="{78A2FAA6-686A-47CB-8264-BE3DAAE609CE}" destId="{A17F68E8-70C2-465F-B1D4-2F2B32701FEE}" srcOrd="1" destOrd="0" parTransId="{D5699A46-F4BC-4B76-ACD2-3F9D3BEF9DDB}" sibTransId="{993DCA5E-1A20-4E97-AF82-33F5A426228A}"/>
    <dgm:cxn modelId="{A1490061-1C30-495A-99EB-FFD7058B1545}" srcId="{2BD647A6-6B39-415D-AB6D-6527328DD1CE}" destId="{78A2FAA6-686A-47CB-8264-BE3DAAE609CE}" srcOrd="0" destOrd="0" parTransId="{61037864-6453-413A-8936-1CFC87A5C47A}" sibTransId="{2C68A3F0-853A-4E3F-AE56-388CE5E13B4E}"/>
    <dgm:cxn modelId="{F3DDACCD-7682-42CD-98FA-2255F827AC43}" type="presOf" srcId="{78A2FAA6-686A-47CB-8264-BE3DAAE609CE}" destId="{1FA23FA4-456A-4A7F-9466-A7F56B6D5C04}" srcOrd="0" destOrd="0" presId="urn:microsoft.com/office/officeart/2011/layout/ConvergingText"/>
    <dgm:cxn modelId="{BC1E7579-A9B6-42AD-AEF3-9F52ED84E08F}" srcId="{78A2FAA6-686A-47CB-8264-BE3DAAE609CE}" destId="{CD4AEE64-CC64-4CFB-8387-2C48FA65AE06}" srcOrd="0" destOrd="0" parTransId="{0247853C-7248-4E23-AC05-4015AE853EC1}" sibTransId="{AB976F0E-FA4A-408F-B62F-A246363920B7}"/>
    <dgm:cxn modelId="{B2DB9BBD-36BB-498E-80A6-DC46103F9789}" type="presOf" srcId="{2BD647A6-6B39-415D-AB6D-6527328DD1CE}" destId="{B192090C-17D0-42C4-9DE2-B3496D517FB4}" srcOrd="0" destOrd="0" presId="urn:microsoft.com/office/officeart/2011/layout/ConvergingText"/>
    <dgm:cxn modelId="{69F3207E-DD5F-4B8A-8BD8-7EA64B0A5A6C}" type="presOf" srcId="{CD4AEE64-CC64-4CFB-8387-2C48FA65AE06}" destId="{39F32940-C107-4EE9-BC46-816DCE37A561}" srcOrd="0" destOrd="0" presId="urn:microsoft.com/office/officeart/2011/layout/ConvergingText"/>
    <dgm:cxn modelId="{CF86AF86-6DBF-470E-A3B3-58A7C3C5933A}" type="presOf" srcId="{A17F68E8-70C2-465F-B1D4-2F2B32701FEE}" destId="{4813DCE8-5E99-4E1E-848F-1ADC13273F6C}" srcOrd="0" destOrd="0" presId="urn:microsoft.com/office/officeart/2011/layout/ConvergingText"/>
    <dgm:cxn modelId="{F6C40A82-2432-4DD3-BDAB-72FCBEAB961A}" type="presParOf" srcId="{B192090C-17D0-42C4-9DE2-B3496D517FB4}" destId="{5BB76D08-4734-4320-ADE0-C6446B413DB8}" srcOrd="0" destOrd="0" presId="urn:microsoft.com/office/officeart/2011/layout/ConvergingText"/>
    <dgm:cxn modelId="{5B2CA019-A5FB-4DEE-837F-45D6333F5F8A}" type="presParOf" srcId="{5BB76D08-4734-4320-ADE0-C6446B413DB8}" destId="{C222B544-39D3-474F-A3C9-459F9558E89D}" srcOrd="0" destOrd="0" presId="urn:microsoft.com/office/officeart/2011/layout/ConvergingText"/>
    <dgm:cxn modelId="{232FC2D0-9ED4-4A6A-AAE3-E6317307639B}" type="presParOf" srcId="{5BB76D08-4734-4320-ADE0-C6446B413DB8}" destId="{DDBA0213-8F44-4A8B-8F2B-D1F50D4C9E6F}" srcOrd="1" destOrd="0" presId="urn:microsoft.com/office/officeart/2011/layout/ConvergingText"/>
    <dgm:cxn modelId="{8B9C03B1-0D22-48BE-84A4-1A8ECF8BDF75}" type="presParOf" srcId="{5BB76D08-4734-4320-ADE0-C6446B413DB8}" destId="{2EFEE49C-F030-4905-B07C-05EE54C8AD27}" srcOrd="2" destOrd="0" presId="urn:microsoft.com/office/officeart/2011/layout/ConvergingText"/>
    <dgm:cxn modelId="{A735FB23-FE7D-446F-8B14-DC973FA88228}" type="presParOf" srcId="{5BB76D08-4734-4320-ADE0-C6446B413DB8}" destId="{214082BC-5203-4D8C-A81F-F7B68F0CA74A}" srcOrd="3" destOrd="0" presId="urn:microsoft.com/office/officeart/2011/layout/ConvergingText"/>
    <dgm:cxn modelId="{3E066DE3-231C-4D9B-A78C-00E69495C6E8}" type="presParOf" srcId="{5BB76D08-4734-4320-ADE0-C6446B413DB8}" destId="{A8BBEC97-9AAF-484D-BDA9-3A889BBB9524}" srcOrd="4" destOrd="0" presId="urn:microsoft.com/office/officeart/2011/layout/ConvergingText"/>
    <dgm:cxn modelId="{427C97B2-3EDA-414C-8877-0008D366E685}" type="presParOf" srcId="{5BB76D08-4734-4320-ADE0-C6446B413DB8}" destId="{C5BD9C88-0757-4A42-9B55-EAC043027F00}" srcOrd="5" destOrd="0" presId="urn:microsoft.com/office/officeart/2011/layout/ConvergingText"/>
    <dgm:cxn modelId="{D6B7F767-97CF-431F-9E7B-620537AC913B}" type="presParOf" srcId="{5BB76D08-4734-4320-ADE0-C6446B413DB8}" destId="{5E66FD4B-CB73-4FE9-A85C-C88BC212799B}" srcOrd="6" destOrd="0" presId="urn:microsoft.com/office/officeart/2011/layout/ConvergingText"/>
    <dgm:cxn modelId="{FA1A3CF4-B83F-481C-90CD-9439651F96BB}" type="presParOf" srcId="{5BB76D08-4734-4320-ADE0-C6446B413DB8}" destId="{AEB79B8D-817B-4865-9CCD-071BE9EC7801}" srcOrd="7" destOrd="0" presId="urn:microsoft.com/office/officeart/2011/layout/ConvergingText"/>
    <dgm:cxn modelId="{591074A1-F17B-4322-AB33-F6BE4F2A8229}" type="presParOf" srcId="{5BB76D08-4734-4320-ADE0-C6446B413DB8}" destId="{32A99E32-6BA2-439A-9263-71F231A0BD5A}" srcOrd="8" destOrd="0" presId="urn:microsoft.com/office/officeart/2011/layout/ConvergingText"/>
    <dgm:cxn modelId="{BA8C533E-F3FF-4CAF-922B-B5CC43933395}" type="presParOf" srcId="{5BB76D08-4734-4320-ADE0-C6446B413DB8}" destId="{C52AB68D-F26B-4B61-9351-471AE5E0562F}" srcOrd="9" destOrd="0" presId="urn:microsoft.com/office/officeart/2011/layout/ConvergingText"/>
    <dgm:cxn modelId="{D7320C46-B4ED-44B9-A097-A43BAF307ACB}" type="presParOf" srcId="{5BB76D08-4734-4320-ADE0-C6446B413DB8}" destId="{1FA23FA4-456A-4A7F-9466-A7F56B6D5C04}" srcOrd="10" destOrd="0" presId="urn:microsoft.com/office/officeart/2011/layout/ConvergingText"/>
    <dgm:cxn modelId="{F308D761-C33F-4F04-A224-969D3A84FF0A}" type="presParOf" srcId="{5BB76D08-4734-4320-ADE0-C6446B413DB8}" destId="{6393A116-DE6C-4839-BC99-63C151A2BADF}" srcOrd="11" destOrd="0" presId="urn:microsoft.com/office/officeart/2011/layout/ConvergingText"/>
    <dgm:cxn modelId="{FB81FA13-6CE0-4414-AE36-6D4C1FFAD593}" type="presParOf" srcId="{5BB76D08-4734-4320-ADE0-C6446B413DB8}" destId="{5BA9FD6E-80D8-4E65-A06C-CCF39FE12702}" srcOrd="12" destOrd="0" presId="urn:microsoft.com/office/officeart/2011/layout/ConvergingText"/>
    <dgm:cxn modelId="{CDC94AB6-F5B1-41D9-AF68-CB3632B217EB}" type="presParOf" srcId="{5BB76D08-4734-4320-ADE0-C6446B413DB8}" destId="{D36F2C73-FDEE-482C-BD57-39618ECC192C}" srcOrd="13" destOrd="0" presId="urn:microsoft.com/office/officeart/2011/layout/ConvergingText"/>
    <dgm:cxn modelId="{3DAF0989-C032-4FE9-B371-F4FA43B8A890}" type="presParOf" srcId="{5BB76D08-4734-4320-ADE0-C6446B413DB8}" destId="{5795D6CD-6A47-466E-A3B4-717895967225}" srcOrd="14" destOrd="0" presId="urn:microsoft.com/office/officeart/2011/layout/ConvergingText"/>
    <dgm:cxn modelId="{8E63B57A-625C-4361-AC78-71AC7624F6D9}" type="presParOf" srcId="{5BB76D08-4734-4320-ADE0-C6446B413DB8}" destId="{CFBF42C0-D466-4E3F-90EE-908B34DF89EF}" srcOrd="15" destOrd="0" presId="urn:microsoft.com/office/officeart/2011/layout/ConvergingText"/>
    <dgm:cxn modelId="{F46693CA-706A-44D5-9676-62545C8E0B7E}" type="presParOf" srcId="{5BB76D08-4734-4320-ADE0-C6446B413DB8}" destId="{575FF2B7-CE13-4DB4-8D42-6A0F249FD1DE}" srcOrd="16" destOrd="0" presId="urn:microsoft.com/office/officeart/2011/layout/ConvergingText"/>
    <dgm:cxn modelId="{48497BD4-A5A5-4E10-A060-FE34D3C6C6CE}" type="presParOf" srcId="{5BB76D08-4734-4320-ADE0-C6446B413DB8}" destId="{7A938748-B649-4D34-87AB-21DC64E5B69D}" srcOrd="17" destOrd="0" presId="urn:microsoft.com/office/officeart/2011/layout/ConvergingText"/>
    <dgm:cxn modelId="{2F21A573-A0FE-4914-B3E4-FFB88EBEFE3C}" type="presParOf" srcId="{5BB76D08-4734-4320-ADE0-C6446B413DB8}" destId="{BE27FB17-C346-4446-8F7E-4576A318A765}" srcOrd="18" destOrd="0" presId="urn:microsoft.com/office/officeart/2011/layout/ConvergingText"/>
    <dgm:cxn modelId="{6ADA8460-70D3-4795-8AFC-DF629F1B7FF4}" type="presParOf" srcId="{5BB76D08-4734-4320-ADE0-C6446B413DB8}" destId="{90506873-032C-4F67-9412-B8C52806A693}" srcOrd="19" destOrd="0" presId="urn:microsoft.com/office/officeart/2011/layout/ConvergingText"/>
    <dgm:cxn modelId="{4DD08A7D-83DA-4095-9DE4-B7FD540D312C}" type="presParOf" srcId="{5BB76D08-4734-4320-ADE0-C6446B413DB8}" destId="{39F32940-C107-4EE9-BC46-816DCE37A561}" srcOrd="20" destOrd="0" presId="urn:microsoft.com/office/officeart/2011/layout/ConvergingText"/>
    <dgm:cxn modelId="{B1C228B4-2CCB-4656-AD3C-E15F35B08BB3}" type="presParOf" srcId="{5BB76D08-4734-4320-ADE0-C6446B413DB8}" destId="{07F905E0-D49A-4749-BFFC-A4672F9A360C}" srcOrd="21" destOrd="0" presId="urn:microsoft.com/office/officeart/2011/layout/ConvergingText"/>
    <dgm:cxn modelId="{5C3020AB-F47E-4A6F-A56D-5945581647C6}" type="presParOf" srcId="{5BB76D08-4734-4320-ADE0-C6446B413DB8}" destId="{F320F519-FC91-4720-9C73-11B45571EE68}" srcOrd="22" destOrd="0" presId="urn:microsoft.com/office/officeart/2011/layout/ConvergingText"/>
    <dgm:cxn modelId="{A1BB3B2C-DF67-4C78-AF01-EF521121BD7F}" type="presParOf" srcId="{5BB76D08-4734-4320-ADE0-C6446B413DB8}" destId="{F0508212-642E-4907-8B4A-13CF1997F6C1}" srcOrd="23" destOrd="0" presId="urn:microsoft.com/office/officeart/2011/layout/ConvergingText"/>
    <dgm:cxn modelId="{6CBCAA00-AC04-4858-874F-FED9368B5C41}" type="presParOf" srcId="{5BB76D08-4734-4320-ADE0-C6446B413DB8}" destId="{E32E549B-9354-4C5A-9E7E-097E657691E6}" srcOrd="24" destOrd="0" presId="urn:microsoft.com/office/officeart/2011/layout/ConvergingText"/>
    <dgm:cxn modelId="{FD4E86EA-EBAE-4CE8-AE68-6EB017F61E94}" type="presParOf" srcId="{5BB76D08-4734-4320-ADE0-C6446B413DB8}" destId="{0528E5DE-876E-43DE-B4B8-8143633C5565}" srcOrd="25" destOrd="0" presId="urn:microsoft.com/office/officeart/2011/layout/ConvergingText"/>
    <dgm:cxn modelId="{987815F4-F9D4-49EB-9435-EAF6E6ED39D5}" type="presParOf" srcId="{5BB76D08-4734-4320-ADE0-C6446B413DB8}" destId="{01F4E4CF-9222-4102-9BDA-C8715EDD7493}" srcOrd="26" destOrd="0" presId="urn:microsoft.com/office/officeart/2011/layout/ConvergingText"/>
    <dgm:cxn modelId="{02038963-DAAC-48FE-B13A-A51297963BB9}" type="presParOf" srcId="{5BB76D08-4734-4320-ADE0-C6446B413DB8}" destId="{408EBB25-5C43-4BAA-A88C-606DE3999640}" srcOrd="27" destOrd="0" presId="urn:microsoft.com/office/officeart/2011/layout/ConvergingText"/>
    <dgm:cxn modelId="{00ED2E8B-5CBD-49F7-A3FB-B669C987AD67}" type="presParOf" srcId="{5BB76D08-4734-4320-ADE0-C6446B413DB8}" destId="{4813DCE8-5E99-4E1E-848F-1ADC13273F6C}" srcOrd="28" destOrd="0" presId="urn:microsoft.com/office/officeart/2011/layout/ConvergingText"/>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2BD647A6-6B39-415D-AB6D-6527328DD1CE}" type="doc">
      <dgm:prSet loTypeId="urn:microsoft.com/office/officeart/2011/layout/ConvergingText" loCatId="officeonline" qsTypeId="urn:microsoft.com/office/officeart/2005/8/quickstyle/simple4" qsCatId="simple" csTypeId="urn:microsoft.com/office/officeart/2005/8/colors/colorful4" csCatId="colorful" phldr="1"/>
      <dgm:spPr/>
      <dgm:t>
        <a:bodyPr/>
        <a:lstStyle/>
        <a:p>
          <a:endParaRPr lang="en-US"/>
        </a:p>
      </dgm:t>
    </dgm:pt>
    <dgm:pt modelId="{78A2FAA6-686A-47CB-8264-BE3DAAE609CE}">
      <dgm:prSet phldrT="[Text]"/>
      <dgm:spPr/>
      <dgm:t>
        <a:bodyPr/>
        <a:lstStyle/>
        <a:p>
          <a:r>
            <a:rPr lang="en-US" dirty="0" smtClean="0"/>
            <a:t>DPT Shot</a:t>
          </a:r>
        </a:p>
        <a:p>
          <a:r>
            <a:rPr lang="en-US" dirty="0" smtClean="0"/>
            <a:t>Admin Date</a:t>
          </a:r>
          <a:endParaRPr lang="en-US" dirty="0"/>
        </a:p>
      </dgm:t>
    </dgm:pt>
    <dgm:pt modelId="{61037864-6453-413A-8936-1CFC87A5C47A}" type="parTrans" cxnId="{A1490061-1C30-495A-99EB-FFD7058B1545}">
      <dgm:prSet/>
      <dgm:spPr/>
      <dgm:t>
        <a:bodyPr/>
        <a:lstStyle/>
        <a:p>
          <a:endParaRPr lang="en-US"/>
        </a:p>
      </dgm:t>
    </dgm:pt>
    <dgm:pt modelId="{2C68A3F0-853A-4E3F-AE56-388CE5E13B4E}" type="sibTrans" cxnId="{A1490061-1C30-495A-99EB-FFD7058B1545}">
      <dgm:prSet/>
      <dgm:spPr/>
      <dgm:t>
        <a:bodyPr/>
        <a:lstStyle/>
        <a:p>
          <a:endParaRPr lang="en-US"/>
        </a:p>
      </dgm:t>
    </dgm:pt>
    <dgm:pt modelId="{CD4AEE64-CC64-4CFB-8387-2C48FA65AE06}">
      <dgm:prSet phldrT="[Text]"/>
      <dgm:spPr/>
      <dgm:t>
        <a:bodyPr/>
        <a:lstStyle/>
        <a:p>
          <a:r>
            <a:rPr lang="en-US" dirty="0" smtClean="0"/>
            <a:t>Expiration Date</a:t>
          </a:r>
          <a:endParaRPr lang="en-US" dirty="0"/>
        </a:p>
      </dgm:t>
    </dgm:pt>
    <dgm:pt modelId="{0247853C-7248-4E23-AC05-4015AE853EC1}" type="parTrans" cxnId="{BC1E7579-A9B6-42AD-AEF3-9F52ED84E08F}">
      <dgm:prSet/>
      <dgm:spPr/>
      <dgm:t>
        <a:bodyPr/>
        <a:lstStyle/>
        <a:p>
          <a:endParaRPr lang="en-US"/>
        </a:p>
      </dgm:t>
    </dgm:pt>
    <dgm:pt modelId="{AB976F0E-FA4A-408F-B62F-A246363920B7}" type="sibTrans" cxnId="{BC1E7579-A9B6-42AD-AEF3-9F52ED84E08F}">
      <dgm:prSet/>
      <dgm:spPr/>
      <dgm:t>
        <a:bodyPr/>
        <a:lstStyle/>
        <a:p>
          <a:endParaRPr lang="en-US"/>
        </a:p>
      </dgm:t>
    </dgm:pt>
    <dgm:pt modelId="{67AA67AA-0862-4A15-8786-69CB80B3D3EC}">
      <dgm:prSet phldrT="[Text]"/>
      <dgm:spPr/>
      <dgm:t>
        <a:bodyPr/>
        <a:lstStyle/>
        <a:p>
          <a:r>
            <a:rPr lang="en-US" dirty="0" smtClean="0"/>
            <a:t>Admin Date</a:t>
          </a:r>
          <a:endParaRPr lang="en-US" dirty="0"/>
        </a:p>
      </dgm:t>
    </dgm:pt>
    <dgm:pt modelId="{13C4A87F-8259-400B-910C-1917FED7EA10}" type="sibTrans" cxnId="{702327B9-EC13-484A-AF04-362D28720946}">
      <dgm:prSet/>
      <dgm:spPr/>
      <dgm:t>
        <a:bodyPr/>
        <a:lstStyle/>
        <a:p>
          <a:endParaRPr lang="en-US"/>
        </a:p>
      </dgm:t>
    </dgm:pt>
    <dgm:pt modelId="{471E7AA8-8200-4F60-9F5C-EADEC68CDF86}" type="parTrans" cxnId="{702327B9-EC13-484A-AF04-362D28720946}">
      <dgm:prSet/>
      <dgm:spPr/>
      <dgm:t>
        <a:bodyPr/>
        <a:lstStyle/>
        <a:p>
          <a:endParaRPr lang="en-US"/>
        </a:p>
      </dgm:t>
    </dgm:pt>
    <dgm:pt modelId="{B192090C-17D0-42C4-9DE2-B3496D517FB4}" type="pres">
      <dgm:prSet presAssocID="{2BD647A6-6B39-415D-AB6D-6527328DD1CE}" presName="Name0" presStyleCnt="0">
        <dgm:presLayoutVars>
          <dgm:chMax/>
          <dgm:chPref val="1"/>
          <dgm:dir/>
          <dgm:animOne val="branch"/>
          <dgm:animLvl val="lvl"/>
          <dgm:resizeHandles/>
        </dgm:presLayoutVars>
      </dgm:prSet>
      <dgm:spPr/>
      <dgm:t>
        <a:bodyPr/>
        <a:lstStyle/>
        <a:p>
          <a:endParaRPr lang="en-US"/>
        </a:p>
      </dgm:t>
    </dgm:pt>
    <dgm:pt modelId="{5BB76D08-4734-4320-ADE0-C6446B413DB8}" type="pres">
      <dgm:prSet presAssocID="{78A2FAA6-686A-47CB-8264-BE3DAAE609CE}" presName="composite" presStyleCnt="0"/>
      <dgm:spPr/>
      <dgm:t>
        <a:bodyPr/>
        <a:lstStyle/>
        <a:p>
          <a:endParaRPr lang="en-US"/>
        </a:p>
      </dgm:t>
    </dgm:pt>
    <dgm:pt modelId="{C222B544-39D3-474F-A3C9-459F9558E89D}" type="pres">
      <dgm:prSet presAssocID="{78A2FAA6-686A-47CB-8264-BE3DAAE609CE}" presName="ParentAccent1" presStyleLbl="alignNode1" presStyleIdx="0" presStyleCnt="27"/>
      <dgm:spPr/>
      <dgm:t>
        <a:bodyPr/>
        <a:lstStyle/>
        <a:p>
          <a:endParaRPr lang="en-US"/>
        </a:p>
      </dgm:t>
    </dgm:pt>
    <dgm:pt modelId="{DDBA0213-8F44-4A8B-8F2B-D1F50D4C9E6F}" type="pres">
      <dgm:prSet presAssocID="{78A2FAA6-686A-47CB-8264-BE3DAAE609CE}" presName="ParentAccent2" presStyleLbl="alignNode1" presStyleIdx="1" presStyleCnt="27"/>
      <dgm:spPr/>
      <dgm:t>
        <a:bodyPr/>
        <a:lstStyle/>
        <a:p>
          <a:endParaRPr lang="en-US"/>
        </a:p>
      </dgm:t>
    </dgm:pt>
    <dgm:pt modelId="{2EFEE49C-F030-4905-B07C-05EE54C8AD27}" type="pres">
      <dgm:prSet presAssocID="{78A2FAA6-686A-47CB-8264-BE3DAAE609CE}" presName="ParentAccent3" presStyleLbl="alignNode1" presStyleIdx="2" presStyleCnt="27"/>
      <dgm:spPr/>
      <dgm:t>
        <a:bodyPr/>
        <a:lstStyle/>
        <a:p>
          <a:endParaRPr lang="en-US"/>
        </a:p>
      </dgm:t>
    </dgm:pt>
    <dgm:pt modelId="{214082BC-5203-4D8C-A81F-F7B68F0CA74A}" type="pres">
      <dgm:prSet presAssocID="{78A2FAA6-686A-47CB-8264-BE3DAAE609CE}" presName="ParentAccent4" presStyleLbl="alignNode1" presStyleIdx="3" presStyleCnt="27"/>
      <dgm:spPr/>
      <dgm:t>
        <a:bodyPr/>
        <a:lstStyle/>
        <a:p>
          <a:endParaRPr lang="en-US"/>
        </a:p>
      </dgm:t>
    </dgm:pt>
    <dgm:pt modelId="{A8BBEC97-9AAF-484D-BDA9-3A889BBB9524}" type="pres">
      <dgm:prSet presAssocID="{78A2FAA6-686A-47CB-8264-BE3DAAE609CE}" presName="ParentAccent5" presStyleLbl="alignNode1" presStyleIdx="4" presStyleCnt="27"/>
      <dgm:spPr/>
      <dgm:t>
        <a:bodyPr/>
        <a:lstStyle/>
        <a:p>
          <a:endParaRPr lang="en-US"/>
        </a:p>
      </dgm:t>
    </dgm:pt>
    <dgm:pt modelId="{C5BD9C88-0757-4A42-9B55-EAC043027F00}" type="pres">
      <dgm:prSet presAssocID="{78A2FAA6-686A-47CB-8264-BE3DAAE609CE}" presName="ParentAccent6" presStyleLbl="alignNode1" presStyleIdx="5" presStyleCnt="27"/>
      <dgm:spPr/>
      <dgm:t>
        <a:bodyPr/>
        <a:lstStyle/>
        <a:p>
          <a:endParaRPr lang="en-US"/>
        </a:p>
      </dgm:t>
    </dgm:pt>
    <dgm:pt modelId="{5E66FD4B-CB73-4FE9-A85C-C88BC212799B}" type="pres">
      <dgm:prSet presAssocID="{78A2FAA6-686A-47CB-8264-BE3DAAE609CE}" presName="ParentAccent7" presStyleLbl="alignNode1" presStyleIdx="6" presStyleCnt="27"/>
      <dgm:spPr/>
      <dgm:t>
        <a:bodyPr/>
        <a:lstStyle/>
        <a:p>
          <a:endParaRPr lang="en-US"/>
        </a:p>
      </dgm:t>
    </dgm:pt>
    <dgm:pt modelId="{AEB79B8D-817B-4865-9CCD-071BE9EC7801}" type="pres">
      <dgm:prSet presAssocID="{78A2FAA6-686A-47CB-8264-BE3DAAE609CE}" presName="ParentAccent8" presStyleLbl="alignNode1" presStyleIdx="7" presStyleCnt="27"/>
      <dgm:spPr/>
      <dgm:t>
        <a:bodyPr/>
        <a:lstStyle/>
        <a:p>
          <a:endParaRPr lang="en-US"/>
        </a:p>
      </dgm:t>
    </dgm:pt>
    <dgm:pt modelId="{32A99E32-6BA2-439A-9263-71F231A0BD5A}" type="pres">
      <dgm:prSet presAssocID="{78A2FAA6-686A-47CB-8264-BE3DAAE609CE}" presName="ParentAccent9" presStyleLbl="alignNode1" presStyleIdx="8" presStyleCnt="27"/>
      <dgm:spPr/>
      <dgm:t>
        <a:bodyPr/>
        <a:lstStyle/>
        <a:p>
          <a:endParaRPr lang="en-US"/>
        </a:p>
      </dgm:t>
    </dgm:pt>
    <dgm:pt modelId="{C52AB68D-F26B-4B61-9351-471AE5E0562F}" type="pres">
      <dgm:prSet presAssocID="{78A2FAA6-686A-47CB-8264-BE3DAAE609CE}" presName="ParentAccent10" presStyleLbl="alignNode1" presStyleIdx="9" presStyleCnt="27"/>
      <dgm:spPr/>
      <dgm:t>
        <a:bodyPr/>
        <a:lstStyle/>
        <a:p>
          <a:endParaRPr lang="en-US"/>
        </a:p>
      </dgm:t>
    </dgm:pt>
    <dgm:pt modelId="{1FA23FA4-456A-4A7F-9466-A7F56B6D5C04}" type="pres">
      <dgm:prSet presAssocID="{78A2FAA6-686A-47CB-8264-BE3DAAE609CE}" presName="Parent" presStyleLbl="alignNode1" presStyleIdx="10" presStyleCnt="27">
        <dgm:presLayoutVars>
          <dgm:chMax val="5"/>
          <dgm:chPref val="3"/>
          <dgm:bulletEnabled val="1"/>
        </dgm:presLayoutVars>
      </dgm:prSet>
      <dgm:spPr/>
      <dgm:t>
        <a:bodyPr/>
        <a:lstStyle/>
        <a:p>
          <a:endParaRPr lang="en-US"/>
        </a:p>
      </dgm:t>
    </dgm:pt>
    <dgm:pt modelId="{6393A116-DE6C-4839-BC99-63C151A2BADF}" type="pres">
      <dgm:prSet presAssocID="{CD4AEE64-CC64-4CFB-8387-2C48FA65AE06}" presName="Child1Accent1" presStyleLbl="alignNode1" presStyleIdx="11" presStyleCnt="27"/>
      <dgm:spPr/>
      <dgm:t>
        <a:bodyPr/>
        <a:lstStyle/>
        <a:p>
          <a:endParaRPr lang="en-US"/>
        </a:p>
      </dgm:t>
    </dgm:pt>
    <dgm:pt modelId="{5BA9FD6E-80D8-4E65-A06C-CCF39FE12702}" type="pres">
      <dgm:prSet presAssocID="{CD4AEE64-CC64-4CFB-8387-2C48FA65AE06}" presName="Child1Accent2" presStyleLbl="alignNode1" presStyleIdx="12" presStyleCnt="27"/>
      <dgm:spPr/>
      <dgm:t>
        <a:bodyPr/>
        <a:lstStyle/>
        <a:p>
          <a:endParaRPr lang="en-US"/>
        </a:p>
      </dgm:t>
    </dgm:pt>
    <dgm:pt modelId="{D36F2C73-FDEE-482C-BD57-39618ECC192C}" type="pres">
      <dgm:prSet presAssocID="{CD4AEE64-CC64-4CFB-8387-2C48FA65AE06}" presName="Child1Accent3" presStyleLbl="alignNode1" presStyleIdx="13" presStyleCnt="27"/>
      <dgm:spPr/>
      <dgm:t>
        <a:bodyPr/>
        <a:lstStyle/>
        <a:p>
          <a:endParaRPr lang="en-US"/>
        </a:p>
      </dgm:t>
    </dgm:pt>
    <dgm:pt modelId="{5795D6CD-6A47-466E-A3B4-717895967225}" type="pres">
      <dgm:prSet presAssocID="{CD4AEE64-CC64-4CFB-8387-2C48FA65AE06}" presName="Child1Accent4" presStyleLbl="alignNode1" presStyleIdx="14" presStyleCnt="27"/>
      <dgm:spPr/>
      <dgm:t>
        <a:bodyPr/>
        <a:lstStyle/>
        <a:p>
          <a:endParaRPr lang="en-US"/>
        </a:p>
      </dgm:t>
    </dgm:pt>
    <dgm:pt modelId="{CFBF42C0-D466-4E3F-90EE-908B34DF89EF}" type="pres">
      <dgm:prSet presAssocID="{CD4AEE64-CC64-4CFB-8387-2C48FA65AE06}" presName="Child1Accent5" presStyleLbl="alignNode1" presStyleIdx="15" presStyleCnt="27"/>
      <dgm:spPr/>
      <dgm:t>
        <a:bodyPr/>
        <a:lstStyle/>
        <a:p>
          <a:endParaRPr lang="en-US"/>
        </a:p>
      </dgm:t>
    </dgm:pt>
    <dgm:pt modelId="{575FF2B7-CE13-4DB4-8D42-6A0F249FD1DE}" type="pres">
      <dgm:prSet presAssocID="{CD4AEE64-CC64-4CFB-8387-2C48FA65AE06}" presName="Child1Accent6" presStyleLbl="alignNode1" presStyleIdx="16" presStyleCnt="27"/>
      <dgm:spPr/>
      <dgm:t>
        <a:bodyPr/>
        <a:lstStyle/>
        <a:p>
          <a:endParaRPr lang="en-US"/>
        </a:p>
      </dgm:t>
    </dgm:pt>
    <dgm:pt modelId="{7A938748-B649-4D34-87AB-21DC64E5B69D}" type="pres">
      <dgm:prSet presAssocID="{CD4AEE64-CC64-4CFB-8387-2C48FA65AE06}" presName="Child1Accent7" presStyleLbl="alignNode1" presStyleIdx="17" presStyleCnt="27"/>
      <dgm:spPr/>
      <dgm:t>
        <a:bodyPr/>
        <a:lstStyle/>
        <a:p>
          <a:endParaRPr lang="en-US"/>
        </a:p>
      </dgm:t>
    </dgm:pt>
    <dgm:pt modelId="{BE27FB17-C346-4446-8F7E-4576A318A765}" type="pres">
      <dgm:prSet presAssocID="{CD4AEE64-CC64-4CFB-8387-2C48FA65AE06}" presName="Child1Accent8" presStyleLbl="alignNode1" presStyleIdx="18" presStyleCnt="27"/>
      <dgm:spPr/>
      <dgm:t>
        <a:bodyPr/>
        <a:lstStyle/>
        <a:p>
          <a:endParaRPr lang="en-US"/>
        </a:p>
      </dgm:t>
    </dgm:pt>
    <dgm:pt modelId="{90506873-032C-4F67-9412-B8C52806A693}" type="pres">
      <dgm:prSet presAssocID="{CD4AEE64-CC64-4CFB-8387-2C48FA65AE06}" presName="Child1Accent9" presStyleLbl="alignNode1" presStyleIdx="19" presStyleCnt="27"/>
      <dgm:spPr/>
      <dgm:t>
        <a:bodyPr/>
        <a:lstStyle/>
        <a:p>
          <a:endParaRPr lang="en-US"/>
        </a:p>
      </dgm:t>
    </dgm:pt>
    <dgm:pt modelId="{39F32940-C107-4EE9-BC46-816DCE37A561}" type="pres">
      <dgm:prSet presAssocID="{CD4AEE64-CC64-4CFB-8387-2C48FA65AE06}" presName="Child1" presStyleLbl="revTx" presStyleIdx="0" presStyleCnt="2">
        <dgm:presLayoutVars>
          <dgm:chMax/>
          <dgm:chPref val="0"/>
          <dgm:bulletEnabled val="1"/>
        </dgm:presLayoutVars>
      </dgm:prSet>
      <dgm:spPr/>
      <dgm:t>
        <a:bodyPr/>
        <a:lstStyle/>
        <a:p>
          <a:endParaRPr lang="en-US"/>
        </a:p>
      </dgm:t>
    </dgm:pt>
    <dgm:pt modelId="{C50D4C81-F60B-44BF-9908-8E9C006B7223}" type="pres">
      <dgm:prSet presAssocID="{67AA67AA-0862-4A15-8786-69CB80B3D3EC}" presName="Child2Accent1" presStyleLbl="alignNode1" presStyleIdx="20" presStyleCnt="27"/>
      <dgm:spPr/>
    </dgm:pt>
    <dgm:pt modelId="{AAB8A884-C840-4883-B67E-897E46269737}" type="pres">
      <dgm:prSet presAssocID="{67AA67AA-0862-4A15-8786-69CB80B3D3EC}" presName="Child2Accent2" presStyleLbl="alignNode1" presStyleIdx="21" presStyleCnt="27"/>
      <dgm:spPr/>
    </dgm:pt>
    <dgm:pt modelId="{7733AEB2-B9D8-494E-91F8-6B7D55AFCE31}" type="pres">
      <dgm:prSet presAssocID="{67AA67AA-0862-4A15-8786-69CB80B3D3EC}" presName="Child2Accent3" presStyleLbl="alignNode1" presStyleIdx="22" presStyleCnt="27"/>
      <dgm:spPr/>
    </dgm:pt>
    <dgm:pt modelId="{9416C880-3131-4944-9059-2E1D39363C1E}" type="pres">
      <dgm:prSet presAssocID="{67AA67AA-0862-4A15-8786-69CB80B3D3EC}" presName="Child2Accent4" presStyleLbl="alignNode1" presStyleIdx="23" presStyleCnt="27"/>
      <dgm:spPr/>
    </dgm:pt>
    <dgm:pt modelId="{980ABC32-C633-47DA-A7F2-25465CEA1F6E}" type="pres">
      <dgm:prSet presAssocID="{67AA67AA-0862-4A15-8786-69CB80B3D3EC}" presName="Child2Accent5" presStyleLbl="alignNode1" presStyleIdx="24" presStyleCnt="27"/>
      <dgm:spPr/>
    </dgm:pt>
    <dgm:pt modelId="{C63CDEB3-A89C-4C32-ABFE-B161FA0E997B}" type="pres">
      <dgm:prSet presAssocID="{67AA67AA-0862-4A15-8786-69CB80B3D3EC}" presName="Child2Accent6" presStyleLbl="alignNode1" presStyleIdx="25" presStyleCnt="27"/>
      <dgm:spPr/>
    </dgm:pt>
    <dgm:pt modelId="{139CE58D-52D8-4F54-BEF9-02A66B0F9F85}" type="pres">
      <dgm:prSet presAssocID="{67AA67AA-0862-4A15-8786-69CB80B3D3EC}" presName="Child2Accent7" presStyleLbl="alignNode1" presStyleIdx="26" presStyleCnt="27"/>
      <dgm:spPr/>
    </dgm:pt>
    <dgm:pt modelId="{E7F0AF4A-16E5-4728-ADCA-9816F8C57C74}" type="pres">
      <dgm:prSet presAssocID="{67AA67AA-0862-4A15-8786-69CB80B3D3EC}" presName="Child2" presStyleLbl="revTx" presStyleIdx="1" presStyleCnt="2">
        <dgm:presLayoutVars>
          <dgm:chMax/>
          <dgm:chPref val="0"/>
          <dgm:bulletEnabled val="1"/>
        </dgm:presLayoutVars>
      </dgm:prSet>
      <dgm:spPr/>
      <dgm:t>
        <a:bodyPr/>
        <a:lstStyle/>
        <a:p>
          <a:endParaRPr lang="en-US"/>
        </a:p>
      </dgm:t>
    </dgm:pt>
  </dgm:ptLst>
  <dgm:cxnLst>
    <dgm:cxn modelId="{1F752397-7FAA-4269-B7E5-FD19B1FA31F7}" type="presOf" srcId="{67AA67AA-0862-4A15-8786-69CB80B3D3EC}" destId="{E7F0AF4A-16E5-4728-ADCA-9816F8C57C74}" srcOrd="0" destOrd="0" presId="urn:microsoft.com/office/officeart/2011/layout/ConvergingText"/>
    <dgm:cxn modelId="{A1490061-1C30-495A-99EB-FFD7058B1545}" srcId="{2BD647A6-6B39-415D-AB6D-6527328DD1CE}" destId="{78A2FAA6-686A-47CB-8264-BE3DAAE609CE}" srcOrd="0" destOrd="0" parTransId="{61037864-6453-413A-8936-1CFC87A5C47A}" sibTransId="{2C68A3F0-853A-4E3F-AE56-388CE5E13B4E}"/>
    <dgm:cxn modelId="{BC1E7579-A9B6-42AD-AEF3-9F52ED84E08F}" srcId="{78A2FAA6-686A-47CB-8264-BE3DAAE609CE}" destId="{CD4AEE64-CC64-4CFB-8387-2C48FA65AE06}" srcOrd="0" destOrd="0" parTransId="{0247853C-7248-4E23-AC05-4015AE853EC1}" sibTransId="{AB976F0E-FA4A-408F-B62F-A246363920B7}"/>
    <dgm:cxn modelId="{6B7DD617-58D8-4BBA-957B-590E2FFB6A1E}" type="presOf" srcId="{CD4AEE64-CC64-4CFB-8387-2C48FA65AE06}" destId="{39F32940-C107-4EE9-BC46-816DCE37A561}" srcOrd="0" destOrd="0" presId="urn:microsoft.com/office/officeart/2011/layout/ConvergingText"/>
    <dgm:cxn modelId="{3F5D5DCC-6A2B-4180-91C9-80587EDA975D}" type="presOf" srcId="{78A2FAA6-686A-47CB-8264-BE3DAAE609CE}" destId="{1FA23FA4-456A-4A7F-9466-A7F56B6D5C04}" srcOrd="0" destOrd="0" presId="urn:microsoft.com/office/officeart/2011/layout/ConvergingText"/>
    <dgm:cxn modelId="{1BF291A2-BBF9-4B58-ADEA-602EEC8859EF}" type="presOf" srcId="{2BD647A6-6B39-415D-AB6D-6527328DD1CE}" destId="{B192090C-17D0-42C4-9DE2-B3496D517FB4}" srcOrd="0" destOrd="0" presId="urn:microsoft.com/office/officeart/2011/layout/ConvergingText"/>
    <dgm:cxn modelId="{702327B9-EC13-484A-AF04-362D28720946}" srcId="{78A2FAA6-686A-47CB-8264-BE3DAAE609CE}" destId="{67AA67AA-0862-4A15-8786-69CB80B3D3EC}" srcOrd="1" destOrd="0" parTransId="{471E7AA8-8200-4F60-9F5C-EADEC68CDF86}" sibTransId="{13C4A87F-8259-400B-910C-1917FED7EA10}"/>
    <dgm:cxn modelId="{CE4FB772-2F3D-4F2B-96C9-78262987396F}" type="presParOf" srcId="{B192090C-17D0-42C4-9DE2-B3496D517FB4}" destId="{5BB76D08-4734-4320-ADE0-C6446B413DB8}" srcOrd="0" destOrd="0" presId="urn:microsoft.com/office/officeart/2011/layout/ConvergingText"/>
    <dgm:cxn modelId="{45CAF2A7-D8C4-4EEB-83B0-17352D900D38}" type="presParOf" srcId="{5BB76D08-4734-4320-ADE0-C6446B413DB8}" destId="{C222B544-39D3-474F-A3C9-459F9558E89D}" srcOrd="0" destOrd="0" presId="urn:microsoft.com/office/officeart/2011/layout/ConvergingText"/>
    <dgm:cxn modelId="{90726482-013B-4EDB-BA56-3542C4188262}" type="presParOf" srcId="{5BB76D08-4734-4320-ADE0-C6446B413DB8}" destId="{DDBA0213-8F44-4A8B-8F2B-D1F50D4C9E6F}" srcOrd="1" destOrd="0" presId="urn:microsoft.com/office/officeart/2011/layout/ConvergingText"/>
    <dgm:cxn modelId="{93C4C2B8-A842-421F-AFA4-CDE6221A74C3}" type="presParOf" srcId="{5BB76D08-4734-4320-ADE0-C6446B413DB8}" destId="{2EFEE49C-F030-4905-B07C-05EE54C8AD27}" srcOrd="2" destOrd="0" presId="urn:microsoft.com/office/officeart/2011/layout/ConvergingText"/>
    <dgm:cxn modelId="{11AFCE69-73D3-4BC5-BDD9-BD5D5BB1C8D5}" type="presParOf" srcId="{5BB76D08-4734-4320-ADE0-C6446B413DB8}" destId="{214082BC-5203-4D8C-A81F-F7B68F0CA74A}" srcOrd="3" destOrd="0" presId="urn:microsoft.com/office/officeart/2011/layout/ConvergingText"/>
    <dgm:cxn modelId="{A70DFED9-2CD3-4AC4-98B5-3136CFD944FF}" type="presParOf" srcId="{5BB76D08-4734-4320-ADE0-C6446B413DB8}" destId="{A8BBEC97-9AAF-484D-BDA9-3A889BBB9524}" srcOrd="4" destOrd="0" presId="urn:microsoft.com/office/officeart/2011/layout/ConvergingText"/>
    <dgm:cxn modelId="{06D5BE18-3B25-4118-A7C8-A5D82E9A6656}" type="presParOf" srcId="{5BB76D08-4734-4320-ADE0-C6446B413DB8}" destId="{C5BD9C88-0757-4A42-9B55-EAC043027F00}" srcOrd="5" destOrd="0" presId="urn:microsoft.com/office/officeart/2011/layout/ConvergingText"/>
    <dgm:cxn modelId="{5122301F-D49A-47AC-A9BC-9BDAA6948C53}" type="presParOf" srcId="{5BB76D08-4734-4320-ADE0-C6446B413DB8}" destId="{5E66FD4B-CB73-4FE9-A85C-C88BC212799B}" srcOrd="6" destOrd="0" presId="urn:microsoft.com/office/officeart/2011/layout/ConvergingText"/>
    <dgm:cxn modelId="{87D8CCEA-675B-4FE3-8952-5C08DC3D1AB1}" type="presParOf" srcId="{5BB76D08-4734-4320-ADE0-C6446B413DB8}" destId="{AEB79B8D-817B-4865-9CCD-071BE9EC7801}" srcOrd="7" destOrd="0" presId="urn:microsoft.com/office/officeart/2011/layout/ConvergingText"/>
    <dgm:cxn modelId="{0FFCEA8D-4EF6-4D22-83AC-DC019690C109}" type="presParOf" srcId="{5BB76D08-4734-4320-ADE0-C6446B413DB8}" destId="{32A99E32-6BA2-439A-9263-71F231A0BD5A}" srcOrd="8" destOrd="0" presId="urn:microsoft.com/office/officeart/2011/layout/ConvergingText"/>
    <dgm:cxn modelId="{1156EA9A-6C7C-4EA0-8442-6FE24A1C0CBE}" type="presParOf" srcId="{5BB76D08-4734-4320-ADE0-C6446B413DB8}" destId="{C52AB68D-F26B-4B61-9351-471AE5E0562F}" srcOrd="9" destOrd="0" presId="urn:microsoft.com/office/officeart/2011/layout/ConvergingText"/>
    <dgm:cxn modelId="{2C22FF45-8D18-4E48-8035-011F2A8F3D8E}" type="presParOf" srcId="{5BB76D08-4734-4320-ADE0-C6446B413DB8}" destId="{1FA23FA4-456A-4A7F-9466-A7F56B6D5C04}" srcOrd="10" destOrd="0" presId="urn:microsoft.com/office/officeart/2011/layout/ConvergingText"/>
    <dgm:cxn modelId="{4CE1D0E4-DAD3-4F6A-A41E-6B4BE2310CA9}" type="presParOf" srcId="{5BB76D08-4734-4320-ADE0-C6446B413DB8}" destId="{6393A116-DE6C-4839-BC99-63C151A2BADF}" srcOrd="11" destOrd="0" presId="urn:microsoft.com/office/officeart/2011/layout/ConvergingText"/>
    <dgm:cxn modelId="{9B25CCF6-EF75-4FD7-9950-A28BFA072240}" type="presParOf" srcId="{5BB76D08-4734-4320-ADE0-C6446B413DB8}" destId="{5BA9FD6E-80D8-4E65-A06C-CCF39FE12702}" srcOrd="12" destOrd="0" presId="urn:microsoft.com/office/officeart/2011/layout/ConvergingText"/>
    <dgm:cxn modelId="{1C96A939-2BE2-46D3-BDC4-84956F8ED30B}" type="presParOf" srcId="{5BB76D08-4734-4320-ADE0-C6446B413DB8}" destId="{D36F2C73-FDEE-482C-BD57-39618ECC192C}" srcOrd="13" destOrd="0" presId="urn:microsoft.com/office/officeart/2011/layout/ConvergingText"/>
    <dgm:cxn modelId="{46E3FED1-D9E6-43CE-9E67-EFFA4343D4F2}" type="presParOf" srcId="{5BB76D08-4734-4320-ADE0-C6446B413DB8}" destId="{5795D6CD-6A47-466E-A3B4-717895967225}" srcOrd="14" destOrd="0" presId="urn:microsoft.com/office/officeart/2011/layout/ConvergingText"/>
    <dgm:cxn modelId="{3FE40EE2-F703-422A-8C97-E4AF27B69B9D}" type="presParOf" srcId="{5BB76D08-4734-4320-ADE0-C6446B413DB8}" destId="{CFBF42C0-D466-4E3F-90EE-908B34DF89EF}" srcOrd="15" destOrd="0" presId="urn:microsoft.com/office/officeart/2011/layout/ConvergingText"/>
    <dgm:cxn modelId="{3D7ABF55-93D7-4B58-BE68-6C06C54D2156}" type="presParOf" srcId="{5BB76D08-4734-4320-ADE0-C6446B413DB8}" destId="{575FF2B7-CE13-4DB4-8D42-6A0F249FD1DE}" srcOrd="16" destOrd="0" presId="urn:microsoft.com/office/officeart/2011/layout/ConvergingText"/>
    <dgm:cxn modelId="{2AC73817-FEC6-4E62-958F-F7B52680EF4A}" type="presParOf" srcId="{5BB76D08-4734-4320-ADE0-C6446B413DB8}" destId="{7A938748-B649-4D34-87AB-21DC64E5B69D}" srcOrd="17" destOrd="0" presId="urn:microsoft.com/office/officeart/2011/layout/ConvergingText"/>
    <dgm:cxn modelId="{7060433B-6DF5-422C-917F-079D21B7CA63}" type="presParOf" srcId="{5BB76D08-4734-4320-ADE0-C6446B413DB8}" destId="{BE27FB17-C346-4446-8F7E-4576A318A765}" srcOrd="18" destOrd="0" presId="urn:microsoft.com/office/officeart/2011/layout/ConvergingText"/>
    <dgm:cxn modelId="{573AC005-E94E-4C21-AD79-0C5DA4BA8A93}" type="presParOf" srcId="{5BB76D08-4734-4320-ADE0-C6446B413DB8}" destId="{90506873-032C-4F67-9412-B8C52806A693}" srcOrd="19" destOrd="0" presId="urn:microsoft.com/office/officeart/2011/layout/ConvergingText"/>
    <dgm:cxn modelId="{BEE2E104-38C2-46A1-8760-E4B6B69564FD}" type="presParOf" srcId="{5BB76D08-4734-4320-ADE0-C6446B413DB8}" destId="{39F32940-C107-4EE9-BC46-816DCE37A561}" srcOrd="20" destOrd="0" presId="urn:microsoft.com/office/officeart/2011/layout/ConvergingText"/>
    <dgm:cxn modelId="{4F3F18B0-397F-446D-9ED3-7232BEFABF05}" type="presParOf" srcId="{5BB76D08-4734-4320-ADE0-C6446B413DB8}" destId="{C50D4C81-F60B-44BF-9908-8E9C006B7223}" srcOrd="21" destOrd="0" presId="urn:microsoft.com/office/officeart/2011/layout/ConvergingText"/>
    <dgm:cxn modelId="{9FCD22D1-C552-43D8-94EB-AE4A57E627DD}" type="presParOf" srcId="{5BB76D08-4734-4320-ADE0-C6446B413DB8}" destId="{AAB8A884-C840-4883-B67E-897E46269737}" srcOrd="22" destOrd="0" presId="urn:microsoft.com/office/officeart/2011/layout/ConvergingText"/>
    <dgm:cxn modelId="{8A32C998-DCFE-4567-8083-5529336E9EE4}" type="presParOf" srcId="{5BB76D08-4734-4320-ADE0-C6446B413DB8}" destId="{7733AEB2-B9D8-494E-91F8-6B7D55AFCE31}" srcOrd="23" destOrd="0" presId="urn:microsoft.com/office/officeart/2011/layout/ConvergingText"/>
    <dgm:cxn modelId="{3E1EB0F1-BC0D-42F4-9960-98A6548DB5F3}" type="presParOf" srcId="{5BB76D08-4734-4320-ADE0-C6446B413DB8}" destId="{9416C880-3131-4944-9059-2E1D39363C1E}" srcOrd="24" destOrd="0" presId="urn:microsoft.com/office/officeart/2011/layout/ConvergingText"/>
    <dgm:cxn modelId="{BDD89AF7-965C-482C-9094-F2CB6B4BBABD}" type="presParOf" srcId="{5BB76D08-4734-4320-ADE0-C6446B413DB8}" destId="{980ABC32-C633-47DA-A7F2-25465CEA1F6E}" srcOrd="25" destOrd="0" presId="urn:microsoft.com/office/officeart/2011/layout/ConvergingText"/>
    <dgm:cxn modelId="{2E94314E-4D53-4D9B-BEE9-DBB88F37C4D2}" type="presParOf" srcId="{5BB76D08-4734-4320-ADE0-C6446B413DB8}" destId="{C63CDEB3-A89C-4C32-ABFE-B161FA0E997B}" srcOrd="26" destOrd="0" presId="urn:microsoft.com/office/officeart/2011/layout/ConvergingText"/>
    <dgm:cxn modelId="{E99F2F36-EDE9-4A28-9E0A-FDEE40B66592}" type="presParOf" srcId="{5BB76D08-4734-4320-ADE0-C6446B413DB8}" destId="{139CE58D-52D8-4F54-BEF9-02A66B0F9F85}" srcOrd="27" destOrd="0" presId="urn:microsoft.com/office/officeart/2011/layout/ConvergingText"/>
    <dgm:cxn modelId="{E6230211-7B5D-4686-8DF9-CF91743D644A}" type="presParOf" srcId="{5BB76D08-4734-4320-ADE0-C6446B413DB8}" destId="{E7F0AF4A-16E5-4728-ADCA-9816F8C57C74}" srcOrd="28" destOrd="0" presId="urn:microsoft.com/office/officeart/2011/layout/ConvergingText"/>
  </dgm:cxnLst>
  <dgm:bg/>
  <dgm:whole/>
  <dgm:extLst>
    <a:ext uri="http://schemas.microsoft.com/office/drawing/2008/diagram">
      <dsp:dataModelExt xmlns:dsp="http://schemas.microsoft.com/office/drawing/2008/diagram" relId="rId1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3D61AF98-BEC4-4B04-AEE9-BDDD7B0ECFC1}"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A4DFD153-7C02-4209-A3F1-F09311D2FFD3}">
      <dgm:prSet phldrT="[Text]" custT="1"/>
      <dgm:spPr/>
      <dgm:t>
        <a:bodyPr/>
        <a:lstStyle/>
        <a:p>
          <a:r>
            <a:rPr lang="en-US" sz="600" dirty="0" err="1" smtClean="0"/>
            <a:t>ObsHead</a:t>
          </a:r>
          <a:r>
            <a:rPr lang="en-US" sz="600" dirty="0" smtClean="0"/>
            <a:t> Table</a:t>
          </a:r>
          <a:endParaRPr lang="en-US" sz="600" dirty="0"/>
        </a:p>
      </dgm:t>
    </dgm:pt>
    <dgm:pt modelId="{0ACA4245-083A-4C32-A3BC-91FF9BF6E06A}" type="parTrans" cxnId="{E7408B02-2521-424A-B57E-7AC5D578A88F}">
      <dgm:prSet/>
      <dgm:spPr/>
      <dgm:t>
        <a:bodyPr/>
        <a:lstStyle/>
        <a:p>
          <a:endParaRPr lang="en-US"/>
        </a:p>
      </dgm:t>
    </dgm:pt>
    <dgm:pt modelId="{A7313888-38F9-4CD4-B6F1-F34AD4D42FC7}" type="sibTrans" cxnId="{E7408B02-2521-424A-B57E-7AC5D578A88F}">
      <dgm:prSet/>
      <dgm:spPr/>
      <dgm:t>
        <a:bodyPr/>
        <a:lstStyle/>
        <a:p>
          <a:endParaRPr lang="en-US"/>
        </a:p>
      </dgm:t>
    </dgm:pt>
    <dgm:pt modelId="{8FE46CBF-DEBF-4480-8BDA-20F92F79F402}">
      <dgm:prSet phldrT="[Text]"/>
      <dgm:spPr>
        <a:solidFill>
          <a:schemeClr val="accent1">
            <a:lumMod val="60000"/>
            <a:lumOff val="40000"/>
          </a:schemeClr>
        </a:solidFill>
      </dgm:spPr>
      <dgm:t>
        <a:bodyPr/>
        <a:lstStyle/>
        <a:p>
          <a:r>
            <a:rPr lang="en-US" dirty="0" smtClean="0"/>
            <a:t>GE Migration Tool</a:t>
          </a:r>
          <a:endParaRPr lang="en-US" dirty="0"/>
        </a:p>
      </dgm:t>
    </dgm:pt>
    <dgm:pt modelId="{7D766E90-517C-4762-B7A1-8F846E1BB855}" type="parTrans" cxnId="{1FD927B1-8BF9-4543-ABBB-E03E2AE114DB}">
      <dgm:prSet/>
      <dgm:spPr/>
      <dgm:t>
        <a:bodyPr/>
        <a:lstStyle/>
        <a:p>
          <a:endParaRPr lang="en-US"/>
        </a:p>
      </dgm:t>
    </dgm:pt>
    <dgm:pt modelId="{D17081AF-0C53-48E1-A274-6ED5D85D37BA}" type="sibTrans" cxnId="{1FD927B1-8BF9-4543-ABBB-E03E2AE114DB}">
      <dgm:prSet/>
      <dgm:spPr/>
      <dgm:t>
        <a:bodyPr/>
        <a:lstStyle/>
        <a:p>
          <a:endParaRPr lang="en-US"/>
        </a:p>
      </dgm:t>
    </dgm:pt>
    <dgm:pt modelId="{FD304991-BA74-433B-8A3F-31C95E5EA5EF}">
      <dgm:prSet phldrT="[Text]"/>
      <dgm:spPr>
        <a:solidFill>
          <a:schemeClr val="accent1">
            <a:lumMod val="40000"/>
            <a:lumOff val="60000"/>
          </a:schemeClr>
        </a:solidFill>
      </dgm:spPr>
      <dgm:t>
        <a:bodyPr/>
        <a:lstStyle/>
        <a:p>
          <a:r>
            <a:rPr lang="en-US" dirty="0" smtClean="0"/>
            <a:t>OUP List</a:t>
          </a:r>
          <a:endParaRPr lang="en-US" dirty="0"/>
        </a:p>
      </dgm:t>
    </dgm:pt>
    <dgm:pt modelId="{CE4CBD5D-5F14-43FF-868B-658479509621}" type="parTrans" cxnId="{235E198F-574D-4C06-B000-FD2149CAE9F3}">
      <dgm:prSet/>
      <dgm:spPr/>
      <dgm:t>
        <a:bodyPr/>
        <a:lstStyle/>
        <a:p>
          <a:endParaRPr lang="en-US"/>
        </a:p>
      </dgm:t>
    </dgm:pt>
    <dgm:pt modelId="{3E0B1DA2-A551-420D-9966-75359C41527A}" type="sibTrans" cxnId="{235E198F-574D-4C06-B000-FD2149CAE9F3}">
      <dgm:prSet/>
      <dgm:spPr/>
      <dgm:t>
        <a:bodyPr/>
        <a:lstStyle/>
        <a:p>
          <a:endParaRPr lang="en-US"/>
        </a:p>
      </dgm:t>
    </dgm:pt>
    <dgm:pt modelId="{56259EB8-0524-4179-AC44-3EFD3047AB88}">
      <dgm:prSet phldrT="[Text]"/>
      <dgm:spPr>
        <a:solidFill>
          <a:schemeClr val="bg1">
            <a:lumMod val="75000"/>
          </a:schemeClr>
        </a:solidFill>
      </dgm:spPr>
      <dgm:t>
        <a:bodyPr/>
        <a:lstStyle/>
        <a:p>
          <a:r>
            <a:rPr lang="en-US" dirty="0" smtClean="0"/>
            <a:t>Immunization  </a:t>
          </a:r>
          <a:r>
            <a:rPr lang="en-US" dirty="0" err="1" smtClean="0"/>
            <a:t>Obs</a:t>
          </a:r>
          <a:r>
            <a:rPr lang="en-US" dirty="0" smtClean="0"/>
            <a:t> Used</a:t>
          </a:r>
          <a:endParaRPr lang="en-US" dirty="0"/>
        </a:p>
      </dgm:t>
    </dgm:pt>
    <dgm:pt modelId="{B470F80C-F4F2-4BC0-946F-AE5291DEE729}" type="parTrans" cxnId="{32CFBF00-356C-41C8-851D-EC1C26CD6BFE}">
      <dgm:prSet/>
      <dgm:spPr/>
      <dgm:t>
        <a:bodyPr/>
        <a:lstStyle/>
        <a:p>
          <a:endParaRPr lang="en-US"/>
        </a:p>
      </dgm:t>
    </dgm:pt>
    <dgm:pt modelId="{0863F432-A57F-4811-AD8E-1F6E1BCB81FF}" type="sibTrans" cxnId="{32CFBF00-356C-41C8-851D-EC1C26CD6BFE}">
      <dgm:prSet/>
      <dgm:spPr/>
      <dgm:t>
        <a:bodyPr/>
        <a:lstStyle/>
        <a:p>
          <a:endParaRPr lang="en-US"/>
        </a:p>
      </dgm:t>
    </dgm:pt>
    <dgm:pt modelId="{FB099626-A87C-4376-91D4-187385982945}" type="pres">
      <dgm:prSet presAssocID="{3D61AF98-BEC4-4B04-AEE9-BDDD7B0ECFC1}" presName="Name0" presStyleCnt="0">
        <dgm:presLayoutVars>
          <dgm:chMax val="7"/>
          <dgm:resizeHandles val="exact"/>
        </dgm:presLayoutVars>
      </dgm:prSet>
      <dgm:spPr/>
      <dgm:t>
        <a:bodyPr/>
        <a:lstStyle/>
        <a:p>
          <a:endParaRPr lang="en-US"/>
        </a:p>
      </dgm:t>
    </dgm:pt>
    <dgm:pt modelId="{F751555B-64D3-4E0C-A9CE-979BDCB3D5ED}" type="pres">
      <dgm:prSet presAssocID="{3D61AF98-BEC4-4B04-AEE9-BDDD7B0ECFC1}" presName="comp1" presStyleCnt="0"/>
      <dgm:spPr/>
    </dgm:pt>
    <dgm:pt modelId="{487A2F87-044C-4A9E-9657-5F8CA3ABCD83}" type="pres">
      <dgm:prSet presAssocID="{3D61AF98-BEC4-4B04-AEE9-BDDD7B0ECFC1}" presName="circle1" presStyleLbl="node1" presStyleIdx="0" presStyleCnt="4"/>
      <dgm:spPr/>
      <dgm:t>
        <a:bodyPr/>
        <a:lstStyle/>
        <a:p>
          <a:endParaRPr lang="en-US"/>
        </a:p>
      </dgm:t>
    </dgm:pt>
    <dgm:pt modelId="{5D991A06-E5C9-4429-AF2B-A8129077F20E}" type="pres">
      <dgm:prSet presAssocID="{3D61AF98-BEC4-4B04-AEE9-BDDD7B0ECFC1}" presName="c1text" presStyleLbl="node1" presStyleIdx="0" presStyleCnt="4">
        <dgm:presLayoutVars>
          <dgm:bulletEnabled val="1"/>
        </dgm:presLayoutVars>
      </dgm:prSet>
      <dgm:spPr/>
      <dgm:t>
        <a:bodyPr/>
        <a:lstStyle/>
        <a:p>
          <a:endParaRPr lang="en-US"/>
        </a:p>
      </dgm:t>
    </dgm:pt>
    <dgm:pt modelId="{2555C7BE-7F84-48DF-B6E9-0656314E1E5C}" type="pres">
      <dgm:prSet presAssocID="{3D61AF98-BEC4-4B04-AEE9-BDDD7B0ECFC1}" presName="comp2" presStyleCnt="0"/>
      <dgm:spPr/>
    </dgm:pt>
    <dgm:pt modelId="{ED64D6F5-2F14-4FEA-8AB5-1C0FA65DBA61}" type="pres">
      <dgm:prSet presAssocID="{3D61AF98-BEC4-4B04-AEE9-BDDD7B0ECFC1}" presName="circle2" presStyleLbl="node1" presStyleIdx="1" presStyleCnt="4"/>
      <dgm:spPr/>
      <dgm:t>
        <a:bodyPr/>
        <a:lstStyle/>
        <a:p>
          <a:endParaRPr lang="en-US"/>
        </a:p>
      </dgm:t>
    </dgm:pt>
    <dgm:pt modelId="{C3B48022-A760-4667-AB41-AF548DA27994}" type="pres">
      <dgm:prSet presAssocID="{3D61AF98-BEC4-4B04-AEE9-BDDD7B0ECFC1}" presName="c2text" presStyleLbl="node1" presStyleIdx="1" presStyleCnt="4">
        <dgm:presLayoutVars>
          <dgm:bulletEnabled val="1"/>
        </dgm:presLayoutVars>
      </dgm:prSet>
      <dgm:spPr/>
      <dgm:t>
        <a:bodyPr/>
        <a:lstStyle/>
        <a:p>
          <a:endParaRPr lang="en-US"/>
        </a:p>
      </dgm:t>
    </dgm:pt>
    <dgm:pt modelId="{B8664A20-85A2-4593-BCBD-708D944D9260}" type="pres">
      <dgm:prSet presAssocID="{3D61AF98-BEC4-4B04-AEE9-BDDD7B0ECFC1}" presName="comp3" presStyleCnt="0"/>
      <dgm:spPr/>
    </dgm:pt>
    <dgm:pt modelId="{DBDDABA0-F4E0-4D57-A57B-5AC3C6E5F8C9}" type="pres">
      <dgm:prSet presAssocID="{3D61AF98-BEC4-4B04-AEE9-BDDD7B0ECFC1}" presName="circle3" presStyleLbl="node1" presStyleIdx="2" presStyleCnt="4"/>
      <dgm:spPr/>
      <dgm:t>
        <a:bodyPr/>
        <a:lstStyle/>
        <a:p>
          <a:endParaRPr lang="en-US"/>
        </a:p>
      </dgm:t>
    </dgm:pt>
    <dgm:pt modelId="{B9F402E3-95CC-4C24-8FB5-844094DE01D0}" type="pres">
      <dgm:prSet presAssocID="{3D61AF98-BEC4-4B04-AEE9-BDDD7B0ECFC1}" presName="c3text" presStyleLbl="node1" presStyleIdx="2" presStyleCnt="4">
        <dgm:presLayoutVars>
          <dgm:bulletEnabled val="1"/>
        </dgm:presLayoutVars>
      </dgm:prSet>
      <dgm:spPr/>
      <dgm:t>
        <a:bodyPr/>
        <a:lstStyle/>
        <a:p>
          <a:endParaRPr lang="en-US"/>
        </a:p>
      </dgm:t>
    </dgm:pt>
    <dgm:pt modelId="{45E31285-F54A-4391-975C-7A86DE38A376}" type="pres">
      <dgm:prSet presAssocID="{3D61AF98-BEC4-4B04-AEE9-BDDD7B0ECFC1}" presName="comp4" presStyleCnt="0"/>
      <dgm:spPr/>
    </dgm:pt>
    <dgm:pt modelId="{4EEC7449-E99F-4683-95CD-839F2331C14F}" type="pres">
      <dgm:prSet presAssocID="{3D61AF98-BEC4-4B04-AEE9-BDDD7B0ECFC1}" presName="circle4" presStyleLbl="node1" presStyleIdx="3" presStyleCnt="4" custScaleX="120465" custScaleY="111664"/>
      <dgm:spPr/>
      <dgm:t>
        <a:bodyPr/>
        <a:lstStyle/>
        <a:p>
          <a:endParaRPr lang="en-US"/>
        </a:p>
      </dgm:t>
    </dgm:pt>
    <dgm:pt modelId="{20F3D228-065E-48FA-A734-8883EABD8C7D}" type="pres">
      <dgm:prSet presAssocID="{3D61AF98-BEC4-4B04-AEE9-BDDD7B0ECFC1}" presName="c4text" presStyleLbl="node1" presStyleIdx="3" presStyleCnt="4">
        <dgm:presLayoutVars>
          <dgm:bulletEnabled val="1"/>
        </dgm:presLayoutVars>
      </dgm:prSet>
      <dgm:spPr/>
      <dgm:t>
        <a:bodyPr/>
        <a:lstStyle/>
        <a:p>
          <a:endParaRPr lang="en-US"/>
        </a:p>
      </dgm:t>
    </dgm:pt>
  </dgm:ptLst>
  <dgm:cxnLst>
    <dgm:cxn modelId="{734CE75A-1AA1-4422-A064-313F66884D44}" type="presOf" srcId="{56259EB8-0524-4179-AC44-3EFD3047AB88}" destId="{20F3D228-065E-48FA-A734-8883EABD8C7D}" srcOrd="1" destOrd="0" presId="urn:microsoft.com/office/officeart/2005/8/layout/venn2"/>
    <dgm:cxn modelId="{127C1F0D-7109-47BE-AC5A-D7486EF3EE04}" type="presOf" srcId="{A4DFD153-7C02-4209-A3F1-F09311D2FFD3}" destId="{5D991A06-E5C9-4429-AF2B-A8129077F20E}" srcOrd="1" destOrd="0" presId="urn:microsoft.com/office/officeart/2005/8/layout/venn2"/>
    <dgm:cxn modelId="{32CFBF00-356C-41C8-851D-EC1C26CD6BFE}" srcId="{3D61AF98-BEC4-4B04-AEE9-BDDD7B0ECFC1}" destId="{56259EB8-0524-4179-AC44-3EFD3047AB88}" srcOrd="3" destOrd="0" parTransId="{B470F80C-F4F2-4BC0-946F-AE5291DEE729}" sibTransId="{0863F432-A57F-4811-AD8E-1F6E1BCB81FF}"/>
    <dgm:cxn modelId="{5731B1D5-E76B-4285-8FF5-7EB474C8DAEE}" type="presOf" srcId="{8FE46CBF-DEBF-4480-8BDA-20F92F79F402}" destId="{C3B48022-A760-4667-AB41-AF548DA27994}" srcOrd="1" destOrd="0" presId="urn:microsoft.com/office/officeart/2005/8/layout/venn2"/>
    <dgm:cxn modelId="{BC5ABDC2-6613-4165-A20B-90A3E2B719BB}" type="presOf" srcId="{3D61AF98-BEC4-4B04-AEE9-BDDD7B0ECFC1}" destId="{FB099626-A87C-4376-91D4-187385982945}" srcOrd="0" destOrd="0" presId="urn:microsoft.com/office/officeart/2005/8/layout/venn2"/>
    <dgm:cxn modelId="{61FADBBC-7DE7-42FB-A53F-52F77EBCFC64}" type="presOf" srcId="{8FE46CBF-DEBF-4480-8BDA-20F92F79F402}" destId="{ED64D6F5-2F14-4FEA-8AB5-1C0FA65DBA61}" srcOrd="0" destOrd="0" presId="urn:microsoft.com/office/officeart/2005/8/layout/venn2"/>
    <dgm:cxn modelId="{235E198F-574D-4C06-B000-FD2149CAE9F3}" srcId="{3D61AF98-BEC4-4B04-AEE9-BDDD7B0ECFC1}" destId="{FD304991-BA74-433B-8A3F-31C95E5EA5EF}" srcOrd="2" destOrd="0" parTransId="{CE4CBD5D-5F14-43FF-868B-658479509621}" sibTransId="{3E0B1DA2-A551-420D-9966-75359C41527A}"/>
    <dgm:cxn modelId="{8E9431E6-D0B4-4C04-8E31-CEB964B911C9}" type="presOf" srcId="{A4DFD153-7C02-4209-A3F1-F09311D2FFD3}" destId="{487A2F87-044C-4A9E-9657-5F8CA3ABCD83}" srcOrd="0" destOrd="0" presId="urn:microsoft.com/office/officeart/2005/8/layout/venn2"/>
    <dgm:cxn modelId="{06F4CF41-4092-4FCA-BCC9-12F8C1B83C94}" type="presOf" srcId="{56259EB8-0524-4179-AC44-3EFD3047AB88}" destId="{4EEC7449-E99F-4683-95CD-839F2331C14F}" srcOrd="0" destOrd="0" presId="urn:microsoft.com/office/officeart/2005/8/layout/venn2"/>
    <dgm:cxn modelId="{8A8FCE6B-6CAE-4D0F-998F-C88A247957D4}" type="presOf" srcId="{FD304991-BA74-433B-8A3F-31C95E5EA5EF}" destId="{DBDDABA0-F4E0-4D57-A57B-5AC3C6E5F8C9}" srcOrd="0" destOrd="0" presId="urn:microsoft.com/office/officeart/2005/8/layout/venn2"/>
    <dgm:cxn modelId="{E7408B02-2521-424A-B57E-7AC5D578A88F}" srcId="{3D61AF98-BEC4-4B04-AEE9-BDDD7B0ECFC1}" destId="{A4DFD153-7C02-4209-A3F1-F09311D2FFD3}" srcOrd="0" destOrd="0" parTransId="{0ACA4245-083A-4C32-A3BC-91FF9BF6E06A}" sibTransId="{A7313888-38F9-4CD4-B6F1-F34AD4D42FC7}"/>
    <dgm:cxn modelId="{11C46306-95CB-4E6F-BC7C-2F07DB67A680}" type="presOf" srcId="{FD304991-BA74-433B-8A3F-31C95E5EA5EF}" destId="{B9F402E3-95CC-4C24-8FB5-844094DE01D0}" srcOrd="1" destOrd="0" presId="urn:microsoft.com/office/officeart/2005/8/layout/venn2"/>
    <dgm:cxn modelId="{1FD927B1-8BF9-4543-ABBB-E03E2AE114DB}" srcId="{3D61AF98-BEC4-4B04-AEE9-BDDD7B0ECFC1}" destId="{8FE46CBF-DEBF-4480-8BDA-20F92F79F402}" srcOrd="1" destOrd="0" parTransId="{7D766E90-517C-4762-B7A1-8F846E1BB855}" sibTransId="{D17081AF-0C53-48E1-A274-6ED5D85D37BA}"/>
    <dgm:cxn modelId="{8BFF6585-03F1-417E-B4A9-48A23BC47091}" type="presParOf" srcId="{FB099626-A87C-4376-91D4-187385982945}" destId="{F751555B-64D3-4E0C-A9CE-979BDCB3D5ED}" srcOrd="0" destOrd="0" presId="urn:microsoft.com/office/officeart/2005/8/layout/venn2"/>
    <dgm:cxn modelId="{A27BCD9F-1E74-48F4-96CD-34E512DF0FFD}" type="presParOf" srcId="{F751555B-64D3-4E0C-A9CE-979BDCB3D5ED}" destId="{487A2F87-044C-4A9E-9657-5F8CA3ABCD83}" srcOrd="0" destOrd="0" presId="urn:microsoft.com/office/officeart/2005/8/layout/venn2"/>
    <dgm:cxn modelId="{C2569B27-9AC9-401D-AFA0-0DACC59C7E21}" type="presParOf" srcId="{F751555B-64D3-4E0C-A9CE-979BDCB3D5ED}" destId="{5D991A06-E5C9-4429-AF2B-A8129077F20E}" srcOrd="1" destOrd="0" presId="urn:microsoft.com/office/officeart/2005/8/layout/venn2"/>
    <dgm:cxn modelId="{D6443DFB-78EA-48C4-8DDC-2513A5E2583E}" type="presParOf" srcId="{FB099626-A87C-4376-91D4-187385982945}" destId="{2555C7BE-7F84-48DF-B6E9-0656314E1E5C}" srcOrd="1" destOrd="0" presId="urn:microsoft.com/office/officeart/2005/8/layout/venn2"/>
    <dgm:cxn modelId="{2FAF490C-089C-40E1-8CE9-8C94380BFF37}" type="presParOf" srcId="{2555C7BE-7F84-48DF-B6E9-0656314E1E5C}" destId="{ED64D6F5-2F14-4FEA-8AB5-1C0FA65DBA61}" srcOrd="0" destOrd="0" presId="urn:microsoft.com/office/officeart/2005/8/layout/venn2"/>
    <dgm:cxn modelId="{FEEDE468-B657-4103-9AF9-6843F3E44CF2}" type="presParOf" srcId="{2555C7BE-7F84-48DF-B6E9-0656314E1E5C}" destId="{C3B48022-A760-4667-AB41-AF548DA27994}" srcOrd="1" destOrd="0" presId="urn:microsoft.com/office/officeart/2005/8/layout/venn2"/>
    <dgm:cxn modelId="{5621A2A5-34DA-4193-AC2A-BAA748CFA498}" type="presParOf" srcId="{FB099626-A87C-4376-91D4-187385982945}" destId="{B8664A20-85A2-4593-BCBD-708D944D9260}" srcOrd="2" destOrd="0" presId="urn:microsoft.com/office/officeart/2005/8/layout/venn2"/>
    <dgm:cxn modelId="{66B7DB88-386B-4F73-804B-305A92F4545A}" type="presParOf" srcId="{B8664A20-85A2-4593-BCBD-708D944D9260}" destId="{DBDDABA0-F4E0-4D57-A57B-5AC3C6E5F8C9}" srcOrd="0" destOrd="0" presId="urn:microsoft.com/office/officeart/2005/8/layout/venn2"/>
    <dgm:cxn modelId="{F891C016-7CCB-4486-9B1E-0A2921B7C844}" type="presParOf" srcId="{B8664A20-85A2-4593-BCBD-708D944D9260}" destId="{B9F402E3-95CC-4C24-8FB5-844094DE01D0}" srcOrd="1" destOrd="0" presId="urn:microsoft.com/office/officeart/2005/8/layout/venn2"/>
    <dgm:cxn modelId="{8E18246B-75B7-4625-9DA3-8CA949D3B9D3}" type="presParOf" srcId="{FB099626-A87C-4376-91D4-187385982945}" destId="{45E31285-F54A-4391-975C-7A86DE38A376}" srcOrd="3" destOrd="0" presId="urn:microsoft.com/office/officeart/2005/8/layout/venn2"/>
    <dgm:cxn modelId="{02662C24-A34E-4B58-86B5-14E44AD4B112}" type="presParOf" srcId="{45E31285-F54A-4391-975C-7A86DE38A376}" destId="{4EEC7449-E99F-4683-95CD-839F2331C14F}" srcOrd="0" destOrd="0" presId="urn:microsoft.com/office/officeart/2005/8/layout/venn2"/>
    <dgm:cxn modelId="{8C84B713-2DF3-4C8A-962E-0ADF1518ADF7}" type="presParOf" srcId="{45E31285-F54A-4391-975C-7A86DE38A376}" destId="{20F3D228-065E-48FA-A734-8883EABD8C7D}" srcOrd="1" destOrd="0" presId="urn:microsoft.com/office/officeart/2005/8/layout/venn2"/>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22B544-39D3-474F-A3C9-459F9558E89D}">
      <dsp:nvSpPr>
        <dsp:cNvPr id="0" name=""/>
        <dsp:cNvSpPr/>
      </dsp:nvSpPr>
      <dsp:spPr>
        <a:xfrm>
          <a:off x="2777333" y="959076"/>
          <a:ext cx="80887" cy="80887"/>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DBA0213-8F44-4A8B-8F2B-D1F50D4C9E6F}">
      <dsp:nvSpPr>
        <dsp:cNvPr id="0" name=""/>
        <dsp:cNvSpPr/>
      </dsp:nvSpPr>
      <dsp:spPr>
        <a:xfrm>
          <a:off x="2629277" y="959076"/>
          <a:ext cx="80887" cy="80887"/>
        </a:xfrm>
        <a:prstGeom prst="ellipse">
          <a:avLst/>
        </a:prstGeom>
        <a:gradFill rotWithShape="0">
          <a:gsLst>
            <a:gs pos="0">
              <a:schemeClr val="accent5">
                <a:hueOff val="-179350"/>
                <a:satOff val="-249"/>
                <a:lumOff val="-96"/>
                <a:alphaOff val="0"/>
                <a:satMod val="103000"/>
                <a:lumMod val="102000"/>
                <a:tint val="94000"/>
              </a:schemeClr>
            </a:gs>
            <a:gs pos="50000">
              <a:schemeClr val="accent5">
                <a:hueOff val="-179350"/>
                <a:satOff val="-249"/>
                <a:lumOff val="-96"/>
                <a:alphaOff val="0"/>
                <a:satMod val="110000"/>
                <a:lumMod val="100000"/>
                <a:shade val="100000"/>
              </a:schemeClr>
            </a:gs>
            <a:gs pos="100000">
              <a:schemeClr val="accent5">
                <a:hueOff val="-179350"/>
                <a:satOff val="-249"/>
                <a:lumOff val="-96"/>
                <a:alphaOff val="0"/>
                <a:lumMod val="99000"/>
                <a:satMod val="120000"/>
                <a:shade val="78000"/>
              </a:schemeClr>
            </a:gs>
          </a:gsLst>
          <a:lin ang="5400000" scaled="0"/>
        </a:gradFill>
        <a:ln w="6350" cap="flat" cmpd="sng" algn="ctr">
          <a:solidFill>
            <a:schemeClr val="accent5">
              <a:hueOff val="-179350"/>
              <a:satOff val="-249"/>
              <a:lumOff val="-9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EFEE49C-F030-4905-B07C-05EE54C8AD27}">
      <dsp:nvSpPr>
        <dsp:cNvPr id="0" name=""/>
        <dsp:cNvSpPr/>
      </dsp:nvSpPr>
      <dsp:spPr>
        <a:xfrm>
          <a:off x="2481507" y="959076"/>
          <a:ext cx="80887" cy="80887"/>
        </a:xfrm>
        <a:prstGeom prst="ellipse">
          <a:avLst/>
        </a:prstGeom>
        <a:gradFill rotWithShape="0">
          <a:gsLst>
            <a:gs pos="0">
              <a:schemeClr val="accent5">
                <a:hueOff val="-358700"/>
                <a:satOff val="-499"/>
                <a:lumOff val="-191"/>
                <a:alphaOff val="0"/>
                <a:satMod val="103000"/>
                <a:lumMod val="102000"/>
                <a:tint val="94000"/>
              </a:schemeClr>
            </a:gs>
            <a:gs pos="50000">
              <a:schemeClr val="accent5">
                <a:hueOff val="-358700"/>
                <a:satOff val="-499"/>
                <a:lumOff val="-191"/>
                <a:alphaOff val="0"/>
                <a:satMod val="110000"/>
                <a:lumMod val="100000"/>
                <a:shade val="100000"/>
              </a:schemeClr>
            </a:gs>
            <a:gs pos="100000">
              <a:schemeClr val="accent5">
                <a:hueOff val="-358700"/>
                <a:satOff val="-499"/>
                <a:lumOff val="-191"/>
                <a:alphaOff val="0"/>
                <a:lumMod val="99000"/>
                <a:satMod val="120000"/>
                <a:shade val="78000"/>
              </a:schemeClr>
            </a:gs>
          </a:gsLst>
          <a:lin ang="5400000" scaled="0"/>
        </a:gradFill>
        <a:ln w="6350" cap="flat" cmpd="sng" algn="ctr">
          <a:solidFill>
            <a:schemeClr val="accent5">
              <a:hueOff val="-358700"/>
              <a:satOff val="-499"/>
              <a:lumOff val="-19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14082BC-5203-4D8C-A81F-F7B68F0CA74A}">
      <dsp:nvSpPr>
        <dsp:cNvPr id="0" name=""/>
        <dsp:cNvSpPr/>
      </dsp:nvSpPr>
      <dsp:spPr>
        <a:xfrm>
          <a:off x="2333451" y="959076"/>
          <a:ext cx="80887" cy="80887"/>
        </a:xfrm>
        <a:prstGeom prst="ellipse">
          <a:avLst/>
        </a:prstGeom>
        <a:gradFill rotWithShape="0">
          <a:gsLst>
            <a:gs pos="0">
              <a:schemeClr val="accent5">
                <a:hueOff val="-538050"/>
                <a:satOff val="-748"/>
                <a:lumOff val="-287"/>
                <a:alphaOff val="0"/>
                <a:satMod val="103000"/>
                <a:lumMod val="102000"/>
                <a:tint val="94000"/>
              </a:schemeClr>
            </a:gs>
            <a:gs pos="50000">
              <a:schemeClr val="accent5">
                <a:hueOff val="-538050"/>
                <a:satOff val="-748"/>
                <a:lumOff val="-287"/>
                <a:alphaOff val="0"/>
                <a:satMod val="110000"/>
                <a:lumMod val="100000"/>
                <a:shade val="100000"/>
              </a:schemeClr>
            </a:gs>
            <a:gs pos="100000">
              <a:schemeClr val="accent5">
                <a:hueOff val="-538050"/>
                <a:satOff val="-748"/>
                <a:lumOff val="-287"/>
                <a:alphaOff val="0"/>
                <a:lumMod val="99000"/>
                <a:satMod val="120000"/>
                <a:shade val="78000"/>
              </a:schemeClr>
            </a:gs>
          </a:gsLst>
          <a:lin ang="5400000" scaled="0"/>
        </a:gradFill>
        <a:ln w="6350" cap="flat" cmpd="sng" algn="ctr">
          <a:solidFill>
            <a:schemeClr val="accent5">
              <a:hueOff val="-538050"/>
              <a:satOff val="-748"/>
              <a:lumOff val="-28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8BBEC97-9AAF-484D-BDA9-3A889BBB9524}">
      <dsp:nvSpPr>
        <dsp:cNvPr id="0" name=""/>
        <dsp:cNvSpPr/>
      </dsp:nvSpPr>
      <dsp:spPr>
        <a:xfrm>
          <a:off x="2185395" y="959076"/>
          <a:ext cx="80887" cy="80887"/>
        </a:xfrm>
        <a:prstGeom prst="ellipse">
          <a:avLst/>
        </a:prstGeom>
        <a:gradFill rotWithShape="0">
          <a:gsLst>
            <a:gs pos="0">
              <a:schemeClr val="accent5">
                <a:hueOff val="-717399"/>
                <a:satOff val="-998"/>
                <a:lumOff val="-383"/>
                <a:alphaOff val="0"/>
                <a:satMod val="103000"/>
                <a:lumMod val="102000"/>
                <a:tint val="94000"/>
              </a:schemeClr>
            </a:gs>
            <a:gs pos="50000">
              <a:schemeClr val="accent5">
                <a:hueOff val="-717399"/>
                <a:satOff val="-998"/>
                <a:lumOff val="-383"/>
                <a:alphaOff val="0"/>
                <a:satMod val="110000"/>
                <a:lumMod val="100000"/>
                <a:shade val="100000"/>
              </a:schemeClr>
            </a:gs>
            <a:gs pos="100000">
              <a:schemeClr val="accent5">
                <a:hueOff val="-717399"/>
                <a:satOff val="-998"/>
                <a:lumOff val="-383"/>
                <a:alphaOff val="0"/>
                <a:lumMod val="99000"/>
                <a:satMod val="120000"/>
                <a:shade val="78000"/>
              </a:schemeClr>
            </a:gs>
          </a:gsLst>
          <a:lin ang="5400000" scaled="0"/>
        </a:gradFill>
        <a:ln w="6350" cap="flat" cmpd="sng" algn="ctr">
          <a:solidFill>
            <a:schemeClr val="accent5">
              <a:hueOff val="-717399"/>
              <a:satOff val="-998"/>
              <a:lumOff val="-38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5BD9C88-0757-4A42-9B55-EAC043027F00}">
      <dsp:nvSpPr>
        <dsp:cNvPr id="0" name=""/>
        <dsp:cNvSpPr/>
      </dsp:nvSpPr>
      <dsp:spPr>
        <a:xfrm>
          <a:off x="1956738" y="918632"/>
          <a:ext cx="161775" cy="161618"/>
        </a:xfrm>
        <a:prstGeom prst="ellipse">
          <a:avLst/>
        </a:prstGeom>
        <a:gradFill rotWithShape="0">
          <a:gsLst>
            <a:gs pos="0">
              <a:schemeClr val="accent5">
                <a:hueOff val="-896749"/>
                <a:satOff val="-1247"/>
                <a:lumOff val="-478"/>
                <a:alphaOff val="0"/>
                <a:satMod val="103000"/>
                <a:lumMod val="102000"/>
                <a:tint val="94000"/>
              </a:schemeClr>
            </a:gs>
            <a:gs pos="50000">
              <a:schemeClr val="accent5">
                <a:hueOff val="-896749"/>
                <a:satOff val="-1247"/>
                <a:lumOff val="-478"/>
                <a:alphaOff val="0"/>
                <a:satMod val="110000"/>
                <a:lumMod val="100000"/>
                <a:shade val="100000"/>
              </a:schemeClr>
            </a:gs>
            <a:gs pos="100000">
              <a:schemeClr val="accent5">
                <a:hueOff val="-896749"/>
                <a:satOff val="-1247"/>
                <a:lumOff val="-478"/>
                <a:alphaOff val="0"/>
                <a:lumMod val="99000"/>
                <a:satMod val="120000"/>
                <a:shade val="78000"/>
              </a:schemeClr>
            </a:gs>
          </a:gsLst>
          <a:lin ang="5400000" scaled="0"/>
        </a:gradFill>
        <a:ln w="6350" cap="flat" cmpd="sng" algn="ctr">
          <a:solidFill>
            <a:schemeClr val="accent5">
              <a:hueOff val="-896749"/>
              <a:satOff val="-1247"/>
              <a:lumOff val="-47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E66FD4B-CB73-4FE9-A85C-C88BC212799B}">
      <dsp:nvSpPr>
        <dsp:cNvPr id="0" name=""/>
        <dsp:cNvSpPr/>
      </dsp:nvSpPr>
      <dsp:spPr>
        <a:xfrm>
          <a:off x="2645569" y="792148"/>
          <a:ext cx="80887" cy="80887"/>
        </a:xfrm>
        <a:prstGeom prst="ellipse">
          <a:avLst/>
        </a:prstGeom>
        <a:gradFill rotWithShape="0">
          <a:gsLst>
            <a:gs pos="0">
              <a:schemeClr val="accent5">
                <a:hueOff val="-1076099"/>
                <a:satOff val="-1497"/>
                <a:lumOff val="-574"/>
                <a:alphaOff val="0"/>
                <a:satMod val="103000"/>
                <a:lumMod val="102000"/>
                <a:tint val="94000"/>
              </a:schemeClr>
            </a:gs>
            <a:gs pos="50000">
              <a:schemeClr val="accent5">
                <a:hueOff val="-1076099"/>
                <a:satOff val="-1497"/>
                <a:lumOff val="-574"/>
                <a:alphaOff val="0"/>
                <a:satMod val="110000"/>
                <a:lumMod val="100000"/>
                <a:shade val="100000"/>
              </a:schemeClr>
            </a:gs>
            <a:gs pos="100000">
              <a:schemeClr val="accent5">
                <a:hueOff val="-1076099"/>
                <a:satOff val="-1497"/>
                <a:lumOff val="-574"/>
                <a:alphaOff val="0"/>
                <a:lumMod val="99000"/>
                <a:satMod val="120000"/>
                <a:shade val="78000"/>
              </a:schemeClr>
            </a:gs>
          </a:gsLst>
          <a:lin ang="5400000" scaled="0"/>
        </a:gradFill>
        <a:ln w="6350" cap="flat" cmpd="sng" algn="ctr">
          <a:solidFill>
            <a:schemeClr val="accent5">
              <a:hueOff val="-1076099"/>
              <a:satOff val="-1497"/>
              <a:lumOff val="-57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EB79B8D-817B-4865-9CCD-071BE9EC7801}">
      <dsp:nvSpPr>
        <dsp:cNvPr id="0" name=""/>
        <dsp:cNvSpPr/>
      </dsp:nvSpPr>
      <dsp:spPr>
        <a:xfrm>
          <a:off x="2645569" y="1127096"/>
          <a:ext cx="80887" cy="80887"/>
        </a:xfrm>
        <a:prstGeom prst="ellipse">
          <a:avLst/>
        </a:prstGeom>
        <a:gradFill rotWithShape="0">
          <a:gsLst>
            <a:gs pos="0">
              <a:schemeClr val="accent5">
                <a:hueOff val="-1255449"/>
                <a:satOff val="-1746"/>
                <a:lumOff val="-670"/>
                <a:alphaOff val="0"/>
                <a:satMod val="103000"/>
                <a:lumMod val="102000"/>
                <a:tint val="94000"/>
              </a:schemeClr>
            </a:gs>
            <a:gs pos="50000">
              <a:schemeClr val="accent5">
                <a:hueOff val="-1255449"/>
                <a:satOff val="-1746"/>
                <a:lumOff val="-670"/>
                <a:alphaOff val="0"/>
                <a:satMod val="110000"/>
                <a:lumMod val="100000"/>
                <a:shade val="100000"/>
              </a:schemeClr>
            </a:gs>
            <a:gs pos="100000">
              <a:schemeClr val="accent5">
                <a:hueOff val="-1255449"/>
                <a:satOff val="-1746"/>
                <a:lumOff val="-670"/>
                <a:alphaOff val="0"/>
                <a:lumMod val="99000"/>
                <a:satMod val="120000"/>
                <a:shade val="78000"/>
              </a:schemeClr>
            </a:gs>
          </a:gsLst>
          <a:lin ang="5400000" scaled="0"/>
        </a:gradFill>
        <a:ln w="6350" cap="flat" cmpd="sng" algn="ctr">
          <a:solidFill>
            <a:schemeClr val="accent5">
              <a:hueOff val="-1255449"/>
              <a:satOff val="-1746"/>
              <a:lumOff val="-67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2A99E32-6BA2-439A-9263-71F231A0BD5A}">
      <dsp:nvSpPr>
        <dsp:cNvPr id="0" name=""/>
        <dsp:cNvSpPr/>
      </dsp:nvSpPr>
      <dsp:spPr>
        <a:xfrm>
          <a:off x="2717882" y="864759"/>
          <a:ext cx="80887" cy="80887"/>
        </a:xfrm>
        <a:prstGeom prst="ellipse">
          <a:avLst/>
        </a:prstGeom>
        <a:gradFill rotWithShape="0">
          <a:gsLst>
            <a:gs pos="0">
              <a:schemeClr val="accent5">
                <a:hueOff val="-1434799"/>
                <a:satOff val="-1996"/>
                <a:lumOff val="-765"/>
                <a:alphaOff val="0"/>
                <a:satMod val="103000"/>
                <a:lumMod val="102000"/>
                <a:tint val="94000"/>
              </a:schemeClr>
            </a:gs>
            <a:gs pos="50000">
              <a:schemeClr val="accent5">
                <a:hueOff val="-1434799"/>
                <a:satOff val="-1996"/>
                <a:lumOff val="-765"/>
                <a:alphaOff val="0"/>
                <a:satMod val="110000"/>
                <a:lumMod val="100000"/>
                <a:shade val="100000"/>
              </a:schemeClr>
            </a:gs>
            <a:gs pos="100000">
              <a:schemeClr val="accent5">
                <a:hueOff val="-1434799"/>
                <a:satOff val="-1996"/>
                <a:lumOff val="-765"/>
                <a:alphaOff val="0"/>
                <a:lumMod val="99000"/>
                <a:satMod val="120000"/>
                <a:shade val="78000"/>
              </a:schemeClr>
            </a:gs>
          </a:gsLst>
          <a:lin ang="5400000" scaled="0"/>
        </a:gradFill>
        <a:ln w="6350" cap="flat" cmpd="sng" algn="ctr">
          <a:solidFill>
            <a:schemeClr val="accent5">
              <a:hueOff val="-1434799"/>
              <a:satOff val="-1996"/>
              <a:lumOff val="-76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52AB68D-F26B-4B61-9351-471AE5E0562F}">
      <dsp:nvSpPr>
        <dsp:cNvPr id="0" name=""/>
        <dsp:cNvSpPr/>
      </dsp:nvSpPr>
      <dsp:spPr>
        <a:xfrm>
          <a:off x="2722455" y="1054954"/>
          <a:ext cx="80887" cy="80887"/>
        </a:xfrm>
        <a:prstGeom prst="ellipse">
          <a:avLst/>
        </a:prstGeom>
        <a:gradFill rotWithShape="0">
          <a:gsLst>
            <a:gs pos="0">
              <a:schemeClr val="accent5">
                <a:hueOff val="-1614149"/>
                <a:satOff val="-2245"/>
                <a:lumOff val="-861"/>
                <a:alphaOff val="0"/>
                <a:satMod val="103000"/>
                <a:lumMod val="102000"/>
                <a:tint val="94000"/>
              </a:schemeClr>
            </a:gs>
            <a:gs pos="50000">
              <a:schemeClr val="accent5">
                <a:hueOff val="-1614149"/>
                <a:satOff val="-2245"/>
                <a:lumOff val="-861"/>
                <a:alphaOff val="0"/>
                <a:satMod val="110000"/>
                <a:lumMod val="100000"/>
                <a:shade val="100000"/>
              </a:schemeClr>
            </a:gs>
            <a:gs pos="100000">
              <a:schemeClr val="accent5">
                <a:hueOff val="-1614149"/>
                <a:satOff val="-2245"/>
                <a:lumOff val="-861"/>
                <a:alphaOff val="0"/>
                <a:lumMod val="99000"/>
                <a:satMod val="120000"/>
                <a:shade val="78000"/>
              </a:schemeClr>
            </a:gs>
          </a:gsLst>
          <a:lin ang="5400000" scaled="0"/>
        </a:gradFill>
        <a:ln w="6350" cap="flat" cmpd="sng" algn="ctr">
          <a:solidFill>
            <a:schemeClr val="accent5">
              <a:hueOff val="-1614149"/>
              <a:satOff val="-2245"/>
              <a:lumOff val="-86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FA23FA4-456A-4A7F-9466-A7F56B6D5C04}">
      <dsp:nvSpPr>
        <dsp:cNvPr id="0" name=""/>
        <dsp:cNvSpPr/>
      </dsp:nvSpPr>
      <dsp:spPr>
        <a:xfrm>
          <a:off x="1077835" y="588994"/>
          <a:ext cx="818022" cy="818084"/>
        </a:xfrm>
        <a:prstGeom prst="ellipse">
          <a:avLst/>
        </a:prstGeom>
        <a:gradFill rotWithShape="0">
          <a:gsLst>
            <a:gs pos="0">
              <a:schemeClr val="accent5">
                <a:hueOff val="-1793499"/>
                <a:satOff val="-2495"/>
                <a:lumOff val="-957"/>
                <a:alphaOff val="0"/>
                <a:satMod val="103000"/>
                <a:lumMod val="102000"/>
                <a:tint val="94000"/>
              </a:schemeClr>
            </a:gs>
            <a:gs pos="50000">
              <a:schemeClr val="accent5">
                <a:hueOff val="-1793499"/>
                <a:satOff val="-2495"/>
                <a:lumOff val="-957"/>
                <a:alphaOff val="0"/>
                <a:satMod val="110000"/>
                <a:lumMod val="100000"/>
                <a:shade val="100000"/>
              </a:schemeClr>
            </a:gs>
            <a:gs pos="100000">
              <a:schemeClr val="accent5">
                <a:hueOff val="-1793499"/>
                <a:satOff val="-2495"/>
                <a:lumOff val="-957"/>
                <a:alphaOff val="0"/>
                <a:lumMod val="99000"/>
                <a:satMod val="120000"/>
                <a:shade val="78000"/>
              </a:schemeClr>
            </a:gs>
          </a:gsLst>
          <a:lin ang="5400000" scaled="0"/>
        </a:gradFill>
        <a:ln w="6350" cap="flat" cmpd="sng" algn="ctr">
          <a:solidFill>
            <a:schemeClr val="accent5">
              <a:hueOff val="-1793499"/>
              <a:satOff val="-2495"/>
              <a:lumOff val="-95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smtClean="0"/>
            <a:t>DPT Shot</a:t>
          </a:r>
        </a:p>
        <a:p>
          <a:pPr lvl="0" algn="ctr" defTabSz="488950">
            <a:lnSpc>
              <a:spcPct val="90000"/>
            </a:lnSpc>
            <a:spcBef>
              <a:spcPct val="0"/>
            </a:spcBef>
            <a:spcAft>
              <a:spcPct val="35000"/>
            </a:spcAft>
          </a:pPr>
          <a:r>
            <a:rPr lang="en-US" sz="1100" kern="1200" dirty="0" smtClean="0"/>
            <a:t>CVX Code</a:t>
          </a:r>
          <a:endParaRPr lang="en-US" sz="1100" kern="1200" dirty="0"/>
        </a:p>
      </dsp:txBody>
      <dsp:txXfrm>
        <a:off x="1197632" y="708800"/>
        <a:ext cx="578428" cy="578472"/>
      </dsp:txXfrm>
    </dsp:sp>
    <dsp:sp modelId="{6393A116-DE6C-4839-BC99-63C151A2BADF}">
      <dsp:nvSpPr>
        <dsp:cNvPr id="0" name=""/>
        <dsp:cNvSpPr/>
      </dsp:nvSpPr>
      <dsp:spPr>
        <a:xfrm>
          <a:off x="1115849" y="457513"/>
          <a:ext cx="161775" cy="161618"/>
        </a:xfrm>
        <a:prstGeom prst="ellipse">
          <a:avLst/>
        </a:prstGeom>
        <a:gradFill rotWithShape="0">
          <a:gsLst>
            <a:gs pos="0">
              <a:schemeClr val="accent5">
                <a:hueOff val="-1972849"/>
                <a:satOff val="-2744"/>
                <a:lumOff val="-1052"/>
                <a:alphaOff val="0"/>
                <a:satMod val="103000"/>
                <a:lumMod val="102000"/>
                <a:tint val="94000"/>
              </a:schemeClr>
            </a:gs>
            <a:gs pos="50000">
              <a:schemeClr val="accent5">
                <a:hueOff val="-1972849"/>
                <a:satOff val="-2744"/>
                <a:lumOff val="-1052"/>
                <a:alphaOff val="0"/>
                <a:satMod val="110000"/>
                <a:lumMod val="100000"/>
                <a:shade val="100000"/>
              </a:schemeClr>
            </a:gs>
            <a:gs pos="100000">
              <a:schemeClr val="accent5">
                <a:hueOff val="-1972849"/>
                <a:satOff val="-2744"/>
                <a:lumOff val="-1052"/>
                <a:alphaOff val="0"/>
                <a:lumMod val="99000"/>
                <a:satMod val="120000"/>
                <a:shade val="78000"/>
              </a:schemeClr>
            </a:gs>
          </a:gsLst>
          <a:lin ang="5400000" scaled="0"/>
        </a:gradFill>
        <a:ln w="6350" cap="flat" cmpd="sng" algn="ctr">
          <a:solidFill>
            <a:schemeClr val="accent5">
              <a:hueOff val="-1972849"/>
              <a:satOff val="-2744"/>
              <a:lumOff val="-105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BA9FD6E-80D8-4E65-A06C-CCF39FE12702}">
      <dsp:nvSpPr>
        <dsp:cNvPr id="0" name=""/>
        <dsp:cNvSpPr/>
      </dsp:nvSpPr>
      <dsp:spPr>
        <a:xfrm>
          <a:off x="1024672" y="381935"/>
          <a:ext cx="80887" cy="80887"/>
        </a:xfrm>
        <a:prstGeom prst="ellipse">
          <a:avLst/>
        </a:prstGeom>
        <a:gradFill rotWithShape="0">
          <a:gsLst>
            <a:gs pos="0">
              <a:schemeClr val="accent5">
                <a:hueOff val="-2152198"/>
                <a:satOff val="-2994"/>
                <a:lumOff val="-1148"/>
                <a:alphaOff val="0"/>
                <a:satMod val="103000"/>
                <a:lumMod val="102000"/>
                <a:tint val="94000"/>
              </a:schemeClr>
            </a:gs>
            <a:gs pos="50000">
              <a:schemeClr val="accent5">
                <a:hueOff val="-2152198"/>
                <a:satOff val="-2994"/>
                <a:lumOff val="-1148"/>
                <a:alphaOff val="0"/>
                <a:satMod val="110000"/>
                <a:lumMod val="100000"/>
                <a:shade val="100000"/>
              </a:schemeClr>
            </a:gs>
            <a:gs pos="100000">
              <a:schemeClr val="accent5">
                <a:hueOff val="-2152198"/>
                <a:satOff val="-2994"/>
                <a:lumOff val="-1148"/>
                <a:alphaOff val="0"/>
                <a:lumMod val="99000"/>
                <a:satMod val="120000"/>
                <a:shade val="78000"/>
              </a:schemeClr>
            </a:gs>
          </a:gsLst>
          <a:lin ang="5400000" scaled="0"/>
        </a:gradFill>
        <a:ln w="6350" cap="flat" cmpd="sng" algn="ctr">
          <a:solidFill>
            <a:schemeClr val="accent5">
              <a:hueOff val="-2152198"/>
              <a:satOff val="-2994"/>
              <a:lumOff val="-114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36F2C73-FDEE-482C-BD57-39618ECC192C}">
      <dsp:nvSpPr>
        <dsp:cNvPr id="0" name=""/>
        <dsp:cNvSpPr/>
      </dsp:nvSpPr>
      <dsp:spPr>
        <a:xfrm>
          <a:off x="857752" y="328843"/>
          <a:ext cx="80887" cy="80887"/>
        </a:xfrm>
        <a:prstGeom prst="ellipse">
          <a:avLst/>
        </a:prstGeom>
        <a:gradFill rotWithShape="0">
          <a:gsLst>
            <a:gs pos="0">
              <a:schemeClr val="accent5">
                <a:hueOff val="-2331548"/>
                <a:satOff val="-3243"/>
                <a:lumOff val="-1244"/>
                <a:alphaOff val="0"/>
                <a:satMod val="103000"/>
                <a:lumMod val="102000"/>
                <a:tint val="94000"/>
              </a:schemeClr>
            </a:gs>
            <a:gs pos="50000">
              <a:schemeClr val="accent5">
                <a:hueOff val="-2331548"/>
                <a:satOff val="-3243"/>
                <a:lumOff val="-1244"/>
                <a:alphaOff val="0"/>
                <a:satMod val="110000"/>
                <a:lumMod val="100000"/>
                <a:shade val="100000"/>
              </a:schemeClr>
            </a:gs>
            <a:gs pos="100000">
              <a:schemeClr val="accent5">
                <a:hueOff val="-2331548"/>
                <a:satOff val="-3243"/>
                <a:lumOff val="-1244"/>
                <a:alphaOff val="0"/>
                <a:lumMod val="99000"/>
                <a:satMod val="120000"/>
                <a:shade val="78000"/>
              </a:schemeClr>
            </a:gs>
          </a:gsLst>
          <a:lin ang="5400000" scaled="0"/>
        </a:gradFill>
        <a:ln w="6350" cap="flat" cmpd="sng" algn="ctr">
          <a:solidFill>
            <a:schemeClr val="accent5">
              <a:hueOff val="-2331548"/>
              <a:satOff val="-3243"/>
              <a:lumOff val="-124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795D6CD-6A47-466E-A3B4-717895967225}">
      <dsp:nvSpPr>
        <dsp:cNvPr id="0" name=""/>
        <dsp:cNvSpPr/>
      </dsp:nvSpPr>
      <dsp:spPr>
        <a:xfrm>
          <a:off x="691117" y="328843"/>
          <a:ext cx="80887" cy="80887"/>
        </a:xfrm>
        <a:prstGeom prst="ellipse">
          <a:avLst/>
        </a:prstGeom>
        <a:gradFill rotWithShape="0">
          <a:gsLst>
            <a:gs pos="0">
              <a:schemeClr val="accent5">
                <a:hueOff val="-2510898"/>
                <a:satOff val="-3492"/>
                <a:lumOff val="-1339"/>
                <a:alphaOff val="0"/>
                <a:satMod val="103000"/>
                <a:lumMod val="102000"/>
                <a:tint val="94000"/>
              </a:schemeClr>
            </a:gs>
            <a:gs pos="50000">
              <a:schemeClr val="accent5">
                <a:hueOff val="-2510898"/>
                <a:satOff val="-3492"/>
                <a:lumOff val="-1339"/>
                <a:alphaOff val="0"/>
                <a:satMod val="110000"/>
                <a:lumMod val="100000"/>
                <a:shade val="100000"/>
              </a:schemeClr>
            </a:gs>
            <a:gs pos="100000">
              <a:schemeClr val="accent5">
                <a:hueOff val="-2510898"/>
                <a:satOff val="-3492"/>
                <a:lumOff val="-1339"/>
                <a:alphaOff val="0"/>
                <a:lumMod val="99000"/>
                <a:satMod val="120000"/>
                <a:shade val="78000"/>
              </a:schemeClr>
            </a:gs>
          </a:gsLst>
          <a:lin ang="5400000" scaled="0"/>
        </a:gradFill>
        <a:ln w="6350" cap="flat" cmpd="sng" algn="ctr">
          <a:solidFill>
            <a:schemeClr val="accent5">
              <a:hueOff val="-2510898"/>
              <a:satOff val="-3492"/>
              <a:lumOff val="-133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FBF42C0-D466-4E3F-90EE-908B34DF89EF}">
      <dsp:nvSpPr>
        <dsp:cNvPr id="0" name=""/>
        <dsp:cNvSpPr/>
      </dsp:nvSpPr>
      <dsp:spPr>
        <a:xfrm>
          <a:off x="524483" y="328843"/>
          <a:ext cx="80887" cy="80887"/>
        </a:xfrm>
        <a:prstGeom prst="ellipse">
          <a:avLst/>
        </a:prstGeom>
        <a:gradFill rotWithShape="0">
          <a:gsLst>
            <a:gs pos="0">
              <a:schemeClr val="accent5">
                <a:hueOff val="-2690248"/>
                <a:satOff val="-3742"/>
                <a:lumOff val="-1435"/>
                <a:alphaOff val="0"/>
                <a:satMod val="103000"/>
                <a:lumMod val="102000"/>
                <a:tint val="94000"/>
              </a:schemeClr>
            </a:gs>
            <a:gs pos="50000">
              <a:schemeClr val="accent5">
                <a:hueOff val="-2690248"/>
                <a:satOff val="-3742"/>
                <a:lumOff val="-1435"/>
                <a:alphaOff val="0"/>
                <a:satMod val="110000"/>
                <a:lumMod val="100000"/>
                <a:shade val="100000"/>
              </a:schemeClr>
            </a:gs>
            <a:gs pos="100000">
              <a:schemeClr val="accent5">
                <a:hueOff val="-2690248"/>
                <a:satOff val="-3742"/>
                <a:lumOff val="-1435"/>
                <a:alphaOff val="0"/>
                <a:lumMod val="99000"/>
                <a:satMod val="120000"/>
                <a:shade val="78000"/>
              </a:schemeClr>
            </a:gs>
          </a:gsLst>
          <a:lin ang="5400000" scaled="0"/>
        </a:gradFill>
        <a:ln w="6350" cap="flat" cmpd="sng" algn="ctr">
          <a:solidFill>
            <a:schemeClr val="accent5">
              <a:hueOff val="-2690248"/>
              <a:satOff val="-3742"/>
              <a:lumOff val="-143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75FF2B7-CE13-4DB4-8D42-6A0F249FD1DE}">
      <dsp:nvSpPr>
        <dsp:cNvPr id="0" name=""/>
        <dsp:cNvSpPr/>
      </dsp:nvSpPr>
      <dsp:spPr>
        <a:xfrm>
          <a:off x="357849" y="328843"/>
          <a:ext cx="80887" cy="80887"/>
        </a:xfrm>
        <a:prstGeom prst="ellipse">
          <a:avLst/>
        </a:prstGeom>
        <a:gradFill rotWithShape="0">
          <a:gsLst>
            <a:gs pos="0">
              <a:schemeClr val="accent5">
                <a:hueOff val="-2869598"/>
                <a:satOff val="-3991"/>
                <a:lumOff val="-1531"/>
                <a:alphaOff val="0"/>
                <a:satMod val="103000"/>
                <a:lumMod val="102000"/>
                <a:tint val="94000"/>
              </a:schemeClr>
            </a:gs>
            <a:gs pos="50000">
              <a:schemeClr val="accent5">
                <a:hueOff val="-2869598"/>
                <a:satOff val="-3991"/>
                <a:lumOff val="-1531"/>
                <a:alphaOff val="0"/>
                <a:satMod val="110000"/>
                <a:lumMod val="100000"/>
                <a:shade val="100000"/>
              </a:schemeClr>
            </a:gs>
            <a:gs pos="100000">
              <a:schemeClr val="accent5">
                <a:hueOff val="-2869598"/>
                <a:satOff val="-3991"/>
                <a:lumOff val="-1531"/>
                <a:alphaOff val="0"/>
                <a:lumMod val="99000"/>
                <a:satMod val="120000"/>
                <a:shade val="78000"/>
              </a:schemeClr>
            </a:gs>
          </a:gsLst>
          <a:lin ang="5400000" scaled="0"/>
        </a:gradFill>
        <a:ln w="6350" cap="flat" cmpd="sng" algn="ctr">
          <a:solidFill>
            <a:schemeClr val="accent5">
              <a:hueOff val="-2869598"/>
              <a:satOff val="-3991"/>
              <a:lumOff val="-153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A938748-B649-4D34-87AB-21DC64E5B69D}">
      <dsp:nvSpPr>
        <dsp:cNvPr id="0" name=""/>
        <dsp:cNvSpPr/>
      </dsp:nvSpPr>
      <dsp:spPr>
        <a:xfrm>
          <a:off x="190929" y="328843"/>
          <a:ext cx="80887" cy="80887"/>
        </a:xfrm>
        <a:prstGeom prst="ellipse">
          <a:avLst/>
        </a:prstGeom>
        <a:gradFill rotWithShape="0">
          <a:gsLst>
            <a:gs pos="0">
              <a:schemeClr val="accent5">
                <a:hueOff val="-3048948"/>
                <a:satOff val="-4241"/>
                <a:lumOff val="-1626"/>
                <a:alphaOff val="0"/>
                <a:satMod val="103000"/>
                <a:lumMod val="102000"/>
                <a:tint val="94000"/>
              </a:schemeClr>
            </a:gs>
            <a:gs pos="50000">
              <a:schemeClr val="accent5">
                <a:hueOff val="-3048948"/>
                <a:satOff val="-4241"/>
                <a:lumOff val="-1626"/>
                <a:alphaOff val="0"/>
                <a:satMod val="110000"/>
                <a:lumMod val="100000"/>
                <a:shade val="100000"/>
              </a:schemeClr>
            </a:gs>
            <a:gs pos="100000">
              <a:schemeClr val="accent5">
                <a:hueOff val="-3048948"/>
                <a:satOff val="-4241"/>
                <a:lumOff val="-1626"/>
                <a:alphaOff val="0"/>
                <a:lumMod val="99000"/>
                <a:satMod val="120000"/>
                <a:shade val="78000"/>
              </a:schemeClr>
            </a:gs>
          </a:gsLst>
          <a:lin ang="5400000" scaled="0"/>
        </a:gradFill>
        <a:ln w="6350" cap="flat" cmpd="sng" algn="ctr">
          <a:solidFill>
            <a:schemeClr val="accent5">
              <a:hueOff val="-3048948"/>
              <a:satOff val="-4241"/>
              <a:lumOff val="-162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E27FB17-C346-4446-8F7E-4576A318A765}">
      <dsp:nvSpPr>
        <dsp:cNvPr id="0" name=""/>
        <dsp:cNvSpPr/>
      </dsp:nvSpPr>
      <dsp:spPr>
        <a:xfrm>
          <a:off x="24294" y="328843"/>
          <a:ext cx="80887" cy="80887"/>
        </a:xfrm>
        <a:prstGeom prst="ellipse">
          <a:avLst/>
        </a:prstGeom>
        <a:gradFill rotWithShape="0">
          <a:gsLst>
            <a:gs pos="0">
              <a:schemeClr val="accent5">
                <a:hueOff val="-3228298"/>
                <a:satOff val="-4490"/>
                <a:lumOff val="-1722"/>
                <a:alphaOff val="0"/>
                <a:satMod val="103000"/>
                <a:lumMod val="102000"/>
                <a:tint val="94000"/>
              </a:schemeClr>
            </a:gs>
            <a:gs pos="50000">
              <a:schemeClr val="accent5">
                <a:hueOff val="-3228298"/>
                <a:satOff val="-4490"/>
                <a:lumOff val="-1722"/>
                <a:alphaOff val="0"/>
                <a:satMod val="110000"/>
                <a:lumMod val="100000"/>
                <a:shade val="100000"/>
              </a:schemeClr>
            </a:gs>
            <a:gs pos="100000">
              <a:schemeClr val="accent5">
                <a:hueOff val="-3228298"/>
                <a:satOff val="-4490"/>
                <a:lumOff val="-1722"/>
                <a:alphaOff val="0"/>
                <a:lumMod val="99000"/>
                <a:satMod val="120000"/>
                <a:shade val="78000"/>
              </a:schemeClr>
            </a:gs>
          </a:gsLst>
          <a:lin ang="5400000" scaled="0"/>
        </a:gradFill>
        <a:ln w="6350" cap="flat" cmpd="sng" algn="ctr">
          <a:solidFill>
            <a:schemeClr val="accent5">
              <a:hueOff val="-3228298"/>
              <a:satOff val="-4490"/>
              <a:lumOff val="-172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9F32940-C107-4EE9-BC46-816DCE37A561}">
      <dsp:nvSpPr>
        <dsp:cNvPr id="0" name=""/>
        <dsp:cNvSpPr/>
      </dsp:nvSpPr>
      <dsp:spPr>
        <a:xfrm>
          <a:off x="23151" y="128967"/>
          <a:ext cx="912344" cy="202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488950">
            <a:lnSpc>
              <a:spcPct val="90000"/>
            </a:lnSpc>
            <a:spcBef>
              <a:spcPct val="0"/>
            </a:spcBef>
            <a:spcAft>
              <a:spcPct val="35000"/>
            </a:spcAft>
          </a:pPr>
          <a:r>
            <a:rPr lang="en-US" sz="1100" kern="1200" dirty="0" smtClean="0"/>
            <a:t>Vaccine Type</a:t>
          </a:r>
          <a:endParaRPr lang="en-US" sz="1100" kern="1200" dirty="0"/>
        </a:p>
      </dsp:txBody>
      <dsp:txXfrm>
        <a:off x="23151" y="128967"/>
        <a:ext cx="912344" cy="202061"/>
      </dsp:txXfrm>
    </dsp:sp>
    <dsp:sp modelId="{07F905E0-D49A-4749-BFFC-A4672F9A360C}">
      <dsp:nvSpPr>
        <dsp:cNvPr id="0" name=""/>
        <dsp:cNvSpPr/>
      </dsp:nvSpPr>
      <dsp:spPr>
        <a:xfrm>
          <a:off x="902626" y="710637"/>
          <a:ext cx="161775" cy="161618"/>
        </a:xfrm>
        <a:prstGeom prst="ellipse">
          <a:avLst/>
        </a:prstGeom>
        <a:gradFill rotWithShape="0">
          <a:gsLst>
            <a:gs pos="0">
              <a:schemeClr val="accent5">
                <a:hueOff val="-3586997"/>
                <a:satOff val="-4989"/>
                <a:lumOff val="-1913"/>
                <a:alphaOff val="0"/>
                <a:satMod val="103000"/>
                <a:lumMod val="102000"/>
                <a:tint val="94000"/>
              </a:schemeClr>
            </a:gs>
            <a:gs pos="50000">
              <a:schemeClr val="accent5">
                <a:hueOff val="-3586997"/>
                <a:satOff val="-4989"/>
                <a:lumOff val="-1913"/>
                <a:alphaOff val="0"/>
                <a:satMod val="110000"/>
                <a:lumMod val="100000"/>
                <a:shade val="100000"/>
              </a:schemeClr>
            </a:gs>
            <a:gs pos="100000">
              <a:schemeClr val="accent5">
                <a:hueOff val="-3586997"/>
                <a:satOff val="-4989"/>
                <a:lumOff val="-1913"/>
                <a:alphaOff val="0"/>
                <a:lumMod val="99000"/>
                <a:satMod val="120000"/>
                <a:shade val="78000"/>
              </a:schemeClr>
            </a:gs>
          </a:gsLst>
          <a:lin ang="5400000" scaled="0"/>
        </a:gradFill>
        <a:ln w="6350" cap="flat" cmpd="sng" algn="ctr">
          <a:solidFill>
            <a:schemeClr val="accent5">
              <a:hueOff val="-3586997"/>
              <a:satOff val="-4989"/>
              <a:lumOff val="-191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320F519-FC91-4720-9C73-11B45571EE68}">
      <dsp:nvSpPr>
        <dsp:cNvPr id="0" name=""/>
        <dsp:cNvSpPr/>
      </dsp:nvSpPr>
      <dsp:spPr>
        <a:xfrm>
          <a:off x="768575" y="743741"/>
          <a:ext cx="80887" cy="80887"/>
        </a:xfrm>
        <a:prstGeom prst="ellipse">
          <a:avLst/>
        </a:prstGeom>
        <a:gradFill rotWithShape="0">
          <a:gsLst>
            <a:gs pos="0">
              <a:schemeClr val="accent5">
                <a:hueOff val="-3766347"/>
                <a:satOff val="-5239"/>
                <a:lumOff val="-2009"/>
                <a:alphaOff val="0"/>
                <a:satMod val="103000"/>
                <a:lumMod val="102000"/>
                <a:tint val="94000"/>
              </a:schemeClr>
            </a:gs>
            <a:gs pos="50000">
              <a:schemeClr val="accent5">
                <a:hueOff val="-3766347"/>
                <a:satOff val="-5239"/>
                <a:lumOff val="-2009"/>
                <a:alphaOff val="0"/>
                <a:satMod val="110000"/>
                <a:lumMod val="100000"/>
                <a:shade val="100000"/>
              </a:schemeClr>
            </a:gs>
            <a:gs pos="100000">
              <a:schemeClr val="accent5">
                <a:hueOff val="-3766347"/>
                <a:satOff val="-5239"/>
                <a:lumOff val="-2009"/>
                <a:alphaOff val="0"/>
                <a:lumMod val="99000"/>
                <a:satMod val="120000"/>
                <a:shade val="78000"/>
              </a:schemeClr>
            </a:gs>
          </a:gsLst>
          <a:lin ang="5400000" scaled="0"/>
        </a:gradFill>
        <a:ln w="6350" cap="flat" cmpd="sng" algn="ctr">
          <a:solidFill>
            <a:schemeClr val="accent5">
              <a:hueOff val="-3766347"/>
              <a:satOff val="-5239"/>
              <a:lumOff val="-200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0508212-642E-4907-8B4A-13CF1997F6C1}">
      <dsp:nvSpPr>
        <dsp:cNvPr id="0" name=""/>
        <dsp:cNvSpPr/>
      </dsp:nvSpPr>
      <dsp:spPr>
        <a:xfrm>
          <a:off x="614803" y="743741"/>
          <a:ext cx="80887" cy="80887"/>
        </a:xfrm>
        <a:prstGeom prst="ellipse">
          <a:avLst/>
        </a:prstGeom>
        <a:gradFill rotWithShape="0">
          <a:gsLst>
            <a:gs pos="0">
              <a:schemeClr val="accent5">
                <a:hueOff val="-3945697"/>
                <a:satOff val="-5488"/>
                <a:lumOff val="-2104"/>
                <a:alphaOff val="0"/>
                <a:satMod val="103000"/>
                <a:lumMod val="102000"/>
                <a:tint val="94000"/>
              </a:schemeClr>
            </a:gs>
            <a:gs pos="50000">
              <a:schemeClr val="accent5">
                <a:hueOff val="-3945697"/>
                <a:satOff val="-5488"/>
                <a:lumOff val="-2104"/>
                <a:alphaOff val="0"/>
                <a:satMod val="110000"/>
                <a:lumMod val="100000"/>
                <a:shade val="100000"/>
              </a:schemeClr>
            </a:gs>
            <a:gs pos="100000">
              <a:schemeClr val="accent5">
                <a:hueOff val="-3945697"/>
                <a:satOff val="-5488"/>
                <a:lumOff val="-2104"/>
                <a:alphaOff val="0"/>
                <a:lumMod val="99000"/>
                <a:satMod val="120000"/>
                <a:shade val="78000"/>
              </a:schemeClr>
            </a:gs>
          </a:gsLst>
          <a:lin ang="5400000" scaled="0"/>
        </a:gradFill>
        <a:ln w="6350" cap="flat" cmpd="sng" algn="ctr">
          <a:solidFill>
            <a:schemeClr val="accent5">
              <a:hueOff val="-3945697"/>
              <a:satOff val="-5488"/>
              <a:lumOff val="-210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32E549B-9354-4C5A-9E7E-097E657691E6}">
      <dsp:nvSpPr>
        <dsp:cNvPr id="0" name=""/>
        <dsp:cNvSpPr/>
      </dsp:nvSpPr>
      <dsp:spPr>
        <a:xfrm>
          <a:off x="461316" y="743741"/>
          <a:ext cx="80887" cy="80887"/>
        </a:xfrm>
        <a:prstGeom prst="ellipse">
          <a:avLst/>
        </a:prstGeom>
        <a:gradFill rotWithShape="0">
          <a:gsLst>
            <a:gs pos="0">
              <a:schemeClr val="accent5">
                <a:hueOff val="-4125047"/>
                <a:satOff val="-5738"/>
                <a:lumOff val="-2200"/>
                <a:alphaOff val="0"/>
                <a:satMod val="103000"/>
                <a:lumMod val="102000"/>
                <a:tint val="94000"/>
              </a:schemeClr>
            </a:gs>
            <a:gs pos="50000">
              <a:schemeClr val="accent5">
                <a:hueOff val="-4125047"/>
                <a:satOff val="-5738"/>
                <a:lumOff val="-2200"/>
                <a:alphaOff val="0"/>
                <a:satMod val="110000"/>
                <a:lumMod val="100000"/>
                <a:shade val="100000"/>
              </a:schemeClr>
            </a:gs>
            <a:gs pos="100000">
              <a:schemeClr val="accent5">
                <a:hueOff val="-4125047"/>
                <a:satOff val="-5738"/>
                <a:lumOff val="-2200"/>
                <a:alphaOff val="0"/>
                <a:lumMod val="99000"/>
                <a:satMod val="120000"/>
                <a:shade val="78000"/>
              </a:schemeClr>
            </a:gs>
          </a:gsLst>
          <a:lin ang="5400000" scaled="0"/>
        </a:gradFill>
        <a:ln w="6350" cap="flat" cmpd="sng" algn="ctr">
          <a:solidFill>
            <a:schemeClr val="accent5">
              <a:hueOff val="-4125047"/>
              <a:satOff val="-5738"/>
              <a:lumOff val="-220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528E5DE-876E-43DE-B4B8-8143633C5565}">
      <dsp:nvSpPr>
        <dsp:cNvPr id="0" name=""/>
        <dsp:cNvSpPr/>
      </dsp:nvSpPr>
      <dsp:spPr>
        <a:xfrm>
          <a:off x="307830" y="743741"/>
          <a:ext cx="80887" cy="80887"/>
        </a:xfrm>
        <a:prstGeom prst="ellipse">
          <a:avLst/>
        </a:prstGeom>
        <a:gradFill rotWithShape="0">
          <a:gsLst>
            <a:gs pos="0">
              <a:schemeClr val="accent5">
                <a:hueOff val="-4304397"/>
                <a:satOff val="-5987"/>
                <a:lumOff val="-2296"/>
                <a:alphaOff val="0"/>
                <a:satMod val="103000"/>
                <a:lumMod val="102000"/>
                <a:tint val="94000"/>
              </a:schemeClr>
            </a:gs>
            <a:gs pos="50000">
              <a:schemeClr val="accent5">
                <a:hueOff val="-4304397"/>
                <a:satOff val="-5987"/>
                <a:lumOff val="-2296"/>
                <a:alphaOff val="0"/>
                <a:satMod val="110000"/>
                <a:lumMod val="100000"/>
                <a:shade val="100000"/>
              </a:schemeClr>
            </a:gs>
            <a:gs pos="100000">
              <a:schemeClr val="accent5">
                <a:hueOff val="-4304397"/>
                <a:satOff val="-5987"/>
                <a:lumOff val="-2296"/>
                <a:alphaOff val="0"/>
                <a:lumMod val="99000"/>
                <a:satMod val="120000"/>
                <a:shade val="78000"/>
              </a:schemeClr>
            </a:gs>
          </a:gsLst>
          <a:lin ang="5400000" scaled="0"/>
        </a:gradFill>
        <a:ln w="6350" cap="flat" cmpd="sng" algn="ctr">
          <a:solidFill>
            <a:schemeClr val="accent5">
              <a:hueOff val="-4304397"/>
              <a:satOff val="-5987"/>
              <a:lumOff val="-229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1F4E4CF-9222-4102-9BDA-C8715EDD7493}">
      <dsp:nvSpPr>
        <dsp:cNvPr id="0" name=""/>
        <dsp:cNvSpPr/>
      </dsp:nvSpPr>
      <dsp:spPr>
        <a:xfrm>
          <a:off x="154058" y="743741"/>
          <a:ext cx="80887" cy="80887"/>
        </a:xfrm>
        <a:prstGeom prst="ellipse">
          <a:avLst/>
        </a:prstGeom>
        <a:gradFill rotWithShape="0">
          <a:gsLst>
            <a:gs pos="0">
              <a:schemeClr val="accent5">
                <a:hueOff val="-4483747"/>
                <a:satOff val="-6237"/>
                <a:lumOff val="-2391"/>
                <a:alphaOff val="0"/>
                <a:satMod val="103000"/>
                <a:lumMod val="102000"/>
                <a:tint val="94000"/>
              </a:schemeClr>
            </a:gs>
            <a:gs pos="50000">
              <a:schemeClr val="accent5">
                <a:hueOff val="-4483747"/>
                <a:satOff val="-6237"/>
                <a:lumOff val="-2391"/>
                <a:alphaOff val="0"/>
                <a:satMod val="110000"/>
                <a:lumMod val="100000"/>
                <a:shade val="100000"/>
              </a:schemeClr>
            </a:gs>
            <a:gs pos="100000">
              <a:schemeClr val="accent5">
                <a:hueOff val="-4483747"/>
                <a:satOff val="-6237"/>
                <a:lumOff val="-2391"/>
                <a:alphaOff val="0"/>
                <a:lumMod val="99000"/>
                <a:satMod val="120000"/>
                <a:shade val="78000"/>
              </a:schemeClr>
            </a:gs>
          </a:gsLst>
          <a:lin ang="5400000" scaled="0"/>
        </a:gradFill>
        <a:ln w="6350" cap="flat" cmpd="sng" algn="ctr">
          <a:solidFill>
            <a:schemeClr val="accent5">
              <a:hueOff val="-4483747"/>
              <a:satOff val="-6237"/>
              <a:lumOff val="-239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08EBB25-5C43-4BAA-A88C-606DE3999640}">
      <dsp:nvSpPr>
        <dsp:cNvPr id="0" name=""/>
        <dsp:cNvSpPr/>
      </dsp:nvSpPr>
      <dsp:spPr>
        <a:xfrm>
          <a:off x="571" y="743741"/>
          <a:ext cx="80887" cy="80887"/>
        </a:xfrm>
        <a:prstGeom prst="ellipse">
          <a:avLst/>
        </a:prstGeom>
        <a:gradFill rotWithShape="0">
          <a:gsLst>
            <a:gs pos="0">
              <a:schemeClr val="accent5">
                <a:hueOff val="-4663097"/>
                <a:satOff val="-6486"/>
                <a:lumOff val="-2487"/>
                <a:alphaOff val="0"/>
                <a:satMod val="103000"/>
                <a:lumMod val="102000"/>
                <a:tint val="94000"/>
              </a:schemeClr>
            </a:gs>
            <a:gs pos="50000">
              <a:schemeClr val="accent5">
                <a:hueOff val="-4663097"/>
                <a:satOff val="-6486"/>
                <a:lumOff val="-2487"/>
                <a:alphaOff val="0"/>
                <a:satMod val="110000"/>
                <a:lumMod val="100000"/>
                <a:shade val="100000"/>
              </a:schemeClr>
            </a:gs>
            <a:gs pos="100000">
              <a:schemeClr val="accent5">
                <a:hueOff val="-4663097"/>
                <a:satOff val="-6486"/>
                <a:lumOff val="-2487"/>
                <a:alphaOff val="0"/>
                <a:lumMod val="99000"/>
                <a:satMod val="120000"/>
                <a:shade val="78000"/>
              </a:schemeClr>
            </a:gs>
          </a:gsLst>
          <a:lin ang="5400000" scaled="0"/>
        </a:gradFill>
        <a:ln w="6350" cap="flat" cmpd="sng" algn="ctr">
          <a:solidFill>
            <a:schemeClr val="accent5">
              <a:hueOff val="-4663097"/>
              <a:satOff val="-6486"/>
              <a:lumOff val="-248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813DCE8-5E99-4E1E-848F-1ADC13273F6C}">
      <dsp:nvSpPr>
        <dsp:cNvPr id="0" name=""/>
        <dsp:cNvSpPr/>
      </dsp:nvSpPr>
      <dsp:spPr>
        <a:xfrm>
          <a:off x="0" y="544646"/>
          <a:ext cx="848891" cy="202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488950">
            <a:lnSpc>
              <a:spcPct val="90000"/>
            </a:lnSpc>
            <a:spcBef>
              <a:spcPct val="0"/>
            </a:spcBef>
            <a:spcAft>
              <a:spcPct val="35000"/>
            </a:spcAft>
          </a:pPr>
          <a:r>
            <a:rPr lang="en-US" sz="1100" kern="1200" dirty="0" smtClean="0"/>
            <a:t>Dose</a:t>
          </a:r>
          <a:endParaRPr lang="en-US" sz="1100" kern="1200" dirty="0"/>
        </a:p>
      </dsp:txBody>
      <dsp:txXfrm>
        <a:off x="0" y="544646"/>
        <a:ext cx="848891" cy="202061"/>
      </dsp:txXfrm>
    </dsp:sp>
    <dsp:sp modelId="{1ADF23C5-E200-42B6-8D94-0BC2A33348DC}">
      <dsp:nvSpPr>
        <dsp:cNvPr id="0" name=""/>
        <dsp:cNvSpPr/>
      </dsp:nvSpPr>
      <dsp:spPr>
        <a:xfrm>
          <a:off x="902626" y="1098989"/>
          <a:ext cx="161775" cy="161618"/>
        </a:xfrm>
        <a:prstGeom prst="ellipse">
          <a:avLst/>
        </a:prstGeom>
        <a:gradFill rotWithShape="0">
          <a:gsLst>
            <a:gs pos="0">
              <a:schemeClr val="accent5">
                <a:hueOff val="-4842447"/>
                <a:satOff val="-6736"/>
                <a:lumOff val="-2583"/>
                <a:alphaOff val="0"/>
                <a:satMod val="103000"/>
                <a:lumMod val="102000"/>
                <a:tint val="94000"/>
              </a:schemeClr>
            </a:gs>
            <a:gs pos="50000">
              <a:schemeClr val="accent5">
                <a:hueOff val="-4842447"/>
                <a:satOff val="-6736"/>
                <a:lumOff val="-2583"/>
                <a:alphaOff val="0"/>
                <a:satMod val="110000"/>
                <a:lumMod val="100000"/>
                <a:shade val="100000"/>
              </a:schemeClr>
            </a:gs>
            <a:gs pos="100000">
              <a:schemeClr val="accent5">
                <a:hueOff val="-4842447"/>
                <a:satOff val="-6736"/>
                <a:lumOff val="-2583"/>
                <a:alphaOff val="0"/>
                <a:lumMod val="99000"/>
                <a:satMod val="120000"/>
                <a:shade val="78000"/>
              </a:schemeClr>
            </a:gs>
          </a:gsLst>
          <a:lin ang="5400000" scaled="0"/>
        </a:gradFill>
        <a:ln w="6350" cap="flat" cmpd="sng" algn="ctr">
          <a:solidFill>
            <a:schemeClr val="accent5">
              <a:hueOff val="-4842447"/>
              <a:satOff val="-6736"/>
              <a:lumOff val="-258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FBB9DE7-7272-4326-BC31-C63D7EFF4C9E}">
      <dsp:nvSpPr>
        <dsp:cNvPr id="0" name=""/>
        <dsp:cNvSpPr/>
      </dsp:nvSpPr>
      <dsp:spPr>
        <a:xfrm>
          <a:off x="768575" y="1195179"/>
          <a:ext cx="80887" cy="80887"/>
        </a:xfrm>
        <a:prstGeom prst="ellipse">
          <a:avLst/>
        </a:prstGeom>
        <a:gradFill rotWithShape="0">
          <a:gsLst>
            <a:gs pos="0">
              <a:schemeClr val="accent5">
                <a:hueOff val="-5021796"/>
                <a:satOff val="-6985"/>
                <a:lumOff val="-2678"/>
                <a:alphaOff val="0"/>
                <a:satMod val="103000"/>
                <a:lumMod val="102000"/>
                <a:tint val="94000"/>
              </a:schemeClr>
            </a:gs>
            <a:gs pos="50000">
              <a:schemeClr val="accent5">
                <a:hueOff val="-5021796"/>
                <a:satOff val="-6985"/>
                <a:lumOff val="-2678"/>
                <a:alphaOff val="0"/>
                <a:satMod val="110000"/>
                <a:lumMod val="100000"/>
                <a:shade val="100000"/>
              </a:schemeClr>
            </a:gs>
            <a:gs pos="100000">
              <a:schemeClr val="accent5">
                <a:hueOff val="-5021796"/>
                <a:satOff val="-6985"/>
                <a:lumOff val="-2678"/>
                <a:alphaOff val="0"/>
                <a:lumMod val="99000"/>
                <a:satMod val="120000"/>
                <a:shade val="78000"/>
              </a:schemeClr>
            </a:gs>
          </a:gsLst>
          <a:lin ang="5400000" scaled="0"/>
        </a:gradFill>
        <a:ln w="6350" cap="flat" cmpd="sng" algn="ctr">
          <a:solidFill>
            <a:schemeClr val="accent5">
              <a:hueOff val="-5021796"/>
              <a:satOff val="-6985"/>
              <a:lumOff val="-267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618B23F-8EB3-4823-8801-C0AE5CB9453F}">
      <dsp:nvSpPr>
        <dsp:cNvPr id="0" name=""/>
        <dsp:cNvSpPr/>
      </dsp:nvSpPr>
      <dsp:spPr>
        <a:xfrm>
          <a:off x="614803" y="1195179"/>
          <a:ext cx="80887" cy="80887"/>
        </a:xfrm>
        <a:prstGeom prst="ellipse">
          <a:avLst/>
        </a:prstGeom>
        <a:gradFill rotWithShape="0">
          <a:gsLst>
            <a:gs pos="0">
              <a:schemeClr val="accent5">
                <a:hueOff val="-5201146"/>
                <a:satOff val="-7234"/>
                <a:lumOff val="-2774"/>
                <a:alphaOff val="0"/>
                <a:satMod val="103000"/>
                <a:lumMod val="102000"/>
                <a:tint val="94000"/>
              </a:schemeClr>
            </a:gs>
            <a:gs pos="50000">
              <a:schemeClr val="accent5">
                <a:hueOff val="-5201146"/>
                <a:satOff val="-7234"/>
                <a:lumOff val="-2774"/>
                <a:alphaOff val="0"/>
                <a:satMod val="110000"/>
                <a:lumMod val="100000"/>
                <a:shade val="100000"/>
              </a:schemeClr>
            </a:gs>
            <a:gs pos="100000">
              <a:schemeClr val="accent5">
                <a:hueOff val="-5201146"/>
                <a:satOff val="-7234"/>
                <a:lumOff val="-2774"/>
                <a:alphaOff val="0"/>
                <a:lumMod val="99000"/>
                <a:satMod val="120000"/>
                <a:shade val="78000"/>
              </a:schemeClr>
            </a:gs>
          </a:gsLst>
          <a:lin ang="5400000" scaled="0"/>
        </a:gradFill>
        <a:ln w="6350" cap="flat" cmpd="sng" algn="ctr">
          <a:solidFill>
            <a:schemeClr val="accent5">
              <a:hueOff val="-5201146"/>
              <a:satOff val="-7234"/>
              <a:lumOff val="-277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55EB077-CFE8-4F73-992E-1283BE7D7B0B}">
      <dsp:nvSpPr>
        <dsp:cNvPr id="0" name=""/>
        <dsp:cNvSpPr/>
      </dsp:nvSpPr>
      <dsp:spPr>
        <a:xfrm>
          <a:off x="461316" y="1195179"/>
          <a:ext cx="80887" cy="80887"/>
        </a:xfrm>
        <a:prstGeom prst="ellipse">
          <a:avLst/>
        </a:prstGeom>
        <a:gradFill rotWithShape="0">
          <a:gsLst>
            <a:gs pos="0">
              <a:schemeClr val="accent5">
                <a:hueOff val="-5380496"/>
                <a:satOff val="-7484"/>
                <a:lumOff val="-2870"/>
                <a:alphaOff val="0"/>
                <a:satMod val="103000"/>
                <a:lumMod val="102000"/>
                <a:tint val="94000"/>
              </a:schemeClr>
            </a:gs>
            <a:gs pos="50000">
              <a:schemeClr val="accent5">
                <a:hueOff val="-5380496"/>
                <a:satOff val="-7484"/>
                <a:lumOff val="-2870"/>
                <a:alphaOff val="0"/>
                <a:satMod val="110000"/>
                <a:lumMod val="100000"/>
                <a:shade val="100000"/>
              </a:schemeClr>
            </a:gs>
            <a:gs pos="100000">
              <a:schemeClr val="accent5">
                <a:hueOff val="-5380496"/>
                <a:satOff val="-7484"/>
                <a:lumOff val="-2870"/>
                <a:alphaOff val="0"/>
                <a:lumMod val="99000"/>
                <a:satMod val="120000"/>
                <a:shade val="78000"/>
              </a:schemeClr>
            </a:gs>
          </a:gsLst>
          <a:lin ang="5400000" scaled="0"/>
        </a:gradFill>
        <a:ln w="6350" cap="flat" cmpd="sng" algn="ctr">
          <a:solidFill>
            <a:schemeClr val="accent5">
              <a:hueOff val="-5380496"/>
              <a:satOff val="-7484"/>
              <a:lumOff val="-287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0122882-7F29-4E1C-B7D7-75534A6101E5}">
      <dsp:nvSpPr>
        <dsp:cNvPr id="0" name=""/>
        <dsp:cNvSpPr/>
      </dsp:nvSpPr>
      <dsp:spPr>
        <a:xfrm>
          <a:off x="307830" y="1195179"/>
          <a:ext cx="80887" cy="80887"/>
        </a:xfrm>
        <a:prstGeom prst="ellipse">
          <a:avLst/>
        </a:prstGeom>
        <a:gradFill rotWithShape="0">
          <a:gsLst>
            <a:gs pos="0">
              <a:schemeClr val="accent5">
                <a:hueOff val="-5559846"/>
                <a:satOff val="-7733"/>
                <a:lumOff val="-2965"/>
                <a:alphaOff val="0"/>
                <a:satMod val="103000"/>
                <a:lumMod val="102000"/>
                <a:tint val="94000"/>
              </a:schemeClr>
            </a:gs>
            <a:gs pos="50000">
              <a:schemeClr val="accent5">
                <a:hueOff val="-5559846"/>
                <a:satOff val="-7733"/>
                <a:lumOff val="-2965"/>
                <a:alphaOff val="0"/>
                <a:satMod val="110000"/>
                <a:lumMod val="100000"/>
                <a:shade val="100000"/>
              </a:schemeClr>
            </a:gs>
            <a:gs pos="100000">
              <a:schemeClr val="accent5">
                <a:hueOff val="-5559846"/>
                <a:satOff val="-7733"/>
                <a:lumOff val="-2965"/>
                <a:alphaOff val="0"/>
                <a:lumMod val="99000"/>
                <a:satMod val="120000"/>
                <a:shade val="78000"/>
              </a:schemeClr>
            </a:gs>
          </a:gsLst>
          <a:lin ang="5400000" scaled="0"/>
        </a:gradFill>
        <a:ln w="6350" cap="flat" cmpd="sng" algn="ctr">
          <a:solidFill>
            <a:schemeClr val="accent5">
              <a:hueOff val="-5559846"/>
              <a:satOff val="-7733"/>
              <a:lumOff val="-296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B5A8994-F41B-4F83-9649-A3DA82A7B444}">
      <dsp:nvSpPr>
        <dsp:cNvPr id="0" name=""/>
        <dsp:cNvSpPr/>
      </dsp:nvSpPr>
      <dsp:spPr>
        <a:xfrm>
          <a:off x="154058" y="1195179"/>
          <a:ext cx="80887" cy="80887"/>
        </a:xfrm>
        <a:prstGeom prst="ellipse">
          <a:avLst/>
        </a:prstGeom>
        <a:gradFill rotWithShape="0">
          <a:gsLst>
            <a:gs pos="0">
              <a:schemeClr val="accent5">
                <a:hueOff val="-5739196"/>
                <a:satOff val="-7983"/>
                <a:lumOff val="-3061"/>
                <a:alphaOff val="0"/>
                <a:satMod val="103000"/>
                <a:lumMod val="102000"/>
                <a:tint val="94000"/>
              </a:schemeClr>
            </a:gs>
            <a:gs pos="50000">
              <a:schemeClr val="accent5">
                <a:hueOff val="-5739196"/>
                <a:satOff val="-7983"/>
                <a:lumOff val="-3061"/>
                <a:alphaOff val="0"/>
                <a:satMod val="110000"/>
                <a:lumMod val="100000"/>
                <a:shade val="100000"/>
              </a:schemeClr>
            </a:gs>
            <a:gs pos="100000">
              <a:schemeClr val="accent5">
                <a:hueOff val="-5739196"/>
                <a:satOff val="-7983"/>
                <a:lumOff val="-3061"/>
                <a:alphaOff val="0"/>
                <a:lumMod val="99000"/>
                <a:satMod val="120000"/>
                <a:shade val="78000"/>
              </a:schemeClr>
            </a:gs>
          </a:gsLst>
          <a:lin ang="5400000" scaled="0"/>
        </a:gradFill>
        <a:ln w="6350" cap="flat" cmpd="sng" algn="ctr">
          <a:solidFill>
            <a:schemeClr val="accent5">
              <a:hueOff val="-5739196"/>
              <a:satOff val="-7983"/>
              <a:lumOff val="-306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32077F7-1134-476E-B504-417C14705345}">
      <dsp:nvSpPr>
        <dsp:cNvPr id="0" name=""/>
        <dsp:cNvSpPr/>
      </dsp:nvSpPr>
      <dsp:spPr>
        <a:xfrm>
          <a:off x="571" y="1195179"/>
          <a:ext cx="80887" cy="80887"/>
        </a:xfrm>
        <a:prstGeom prst="ellipse">
          <a:avLst/>
        </a:prstGeom>
        <a:gradFill rotWithShape="0">
          <a:gsLst>
            <a:gs pos="0">
              <a:schemeClr val="accent5">
                <a:hueOff val="-5918546"/>
                <a:satOff val="-8232"/>
                <a:lumOff val="-3157"/>
                <a:alphaOff val="0"/>
                <a:satMod val="103000"/>
                <a:lumMod val="102000"/>
                <a:tint val="94000"/>
              </a:schemeClr>
            </a:gs>
            <a:gs pos="50000">
              <a:schemeClr val="accent5">
                <a:hueOff val="-5918546"/>
                <a:satOff val="-8232"/>
                <a:lumOff val="-3157"/>
                <a:alphaOff val="0"/>
                <a:satMod val="110000"/>
                <a:lumMod val="100000"/>
                <a:shade val="100000"/>
              </a:schemeClr>
            </a:gs>
            <a:gs pos="100000">
              <a:schemeClr val="accent5">
                <a:hueOff val="-5918546"/>
                <a:satOff val="-8232"/>
                <a:lumOff val="-3157"/>
                <a:alphaOff val="0"/>
                <a:lumMod val="99000"/>
                <a:satMod val="120000"/>
                <a:shade val="78000"/>
              </a:schemeClr>
            </a:gs>
          </a:gsLst>
          <a:lin ang="5400000" scaled="0"/>
        </a:gradFill>
        <a:ln w="6350" cap="flat" cmpd="sng" algn="ctr">
          <a:solidFill>
            <a:schemeClr val="accent5">
              <a:hueOff val="-5918546"/>
              <a:satOff val="-8232"/>
              <a:lumOff val="-315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0BCA77F-17B1-4833-9608-D5856CFCD524}">
      <dsp:nvSpPr>
        <dsp:cNvPr id="0" name=""/>
        <dsp:cNvSpPr/>
      </dsp:nvSpPr>
      <dsp:spPr>
        <a:xfrm>
          <a:off x="0" y="995147"/>
          <a:ext cx="848891" cy="202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488950">
            <a:lnSpc>
              <a:spcPct val="90000"/>
            </a:lnSpc>
            <a:spcBef>
              <a:spcPct val="0"/>
            </a:spcBef>
            <a:spcAft>
              <a:spcPct val="35000"/>
            </a:spcAft>
          </a:pPr>
          <a:r>
            <a:rPr lang="en-US" sz="1100" kern="1200" dirty="0" smtClean="0"/>
            <a:t>Admin Date</a:t>
          </a:r>
          <a:endParaRPr lang="en-US" sz="1100" kern="1200" dirty="0"/>
        </a:p>
      </dsp:txBody>
      <dsp:txXfrm>
        <a:off x="0" y="995147"/>
        <a:ext cx="848891" cy="202061"/>
      </dsp:txXfrm>
    </dsp:sp>
    <dsp:sp modelId="{C67D099B-D39A-43D7-817C-8557651D9827}">
      <dsp:nvSpPr>
        <dsp:cNvPr id="0" name=""/>
        <dsp:cNvSpPr/>
      </dsp:nvSpPr>
      <dsp:spPr>
        <a:xfrm>
          <a:off x="1115849" y="1378190"/>
          <a:ext cx="161775" cy="161618"/>
        </a:xfrm>
        <a:prstGeom prst="ellipse">
          <a:avLst/>
        </a:prstGeom>
        <a:gradFill rotWithShape="0">
          <a:gsLst>
            <a:gs pos="0">
              <a:schemeClr val="accent5">
                <a:hueOff val="-6097895"/>
                <a:satOff val="-8482"/>
                <a:lumOff val="-3252"/>
                <a:alphaOff val="0"/>
                <a:satMod val="103000"/>
                <a:lumMod val="102000"/>
                <a:tint val="94000"/>
              </a:schemeClr>
            </a:gs>
            <a:gs pos="50000">
              <a:schemeClr val="accent5">
                <a:hueOff val="-6097895"/>
                <a:satOff val="-8482"/>
                <a:lumOff val="-3252"/>
                <a:alphaOff val="0"/>
                <a:satMod val="110000"/>
                <a:lumMod val="100000"/>
                <a:shade val="100000"/>
              </a:schemeClr>
            </a:gs>
            <a:gs pos="100000">
              <a:schemeClr val="accent5">
                <a:hueOff val="-6097895"/>
                <a:satOff val="-8482"/>
                <a:lumOff val="-3252"/>
                <a:alphaOff val="0"/>
                <a:lumMod val="99000"/>
                <a:satMod val="120000"/>
                <a:shade val="78000"/>
              </a:schemeClr>
            </a:gs>
          </a:gsLst>
          <a:lin ang="5400000" scaled="0"/>
        </a:gradFill>
        <a:ln w="6350" cap="flat" cmpd="sng" algn="ctr">
          <a:solidFill>
            <a:schemeClr val="accent5">
              <a:hueOff val="-6097895"/>
              <a:satOff val="-8482"/>
              <a:lumOff val="-325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6D1855F-CB05-4874-A163-DAE1253F0872}">
      <dsp:nvSpPr>
        <dsp:cNvPr id="0" name=""/>
        <dsp:cNvSpPr/>
      </dsp:nvSpPr>
      <dsp:spPr>
        <a:xfrm>
          <a:off x="1023243" y="1533250"/>
          <a:ext cx="80887" cy="80887"/>
        </a:xfrm>
        <a:prstGeom prst="ellipse">
          <a:avLst/>
        </a:prstGeom>
        <a:gradFill rotWithShape="0">
          <a:gsLst>
            <a:gs pos="0">
              <a:schemeClr val="accent5">
                <a:hueOff val="-6277245"/>
                <a:satOff val="-8731"/>
                <a:lumOff val="-3348"/>
                <a:alphaOff val="0"/>
                <a:satMod val="103000"/>
                <a:lumMod val="102000"/>
                <a:tint val="94000"/>
              </a:schemeClr>
            </a:gs>
            <a:gs pos="50000">
              <a:schemeClr val="accent5">
                <a:hueOff val="-6277245"/>
                <a:satOff val="-8731"/>
                <a:lumOff val="-3348"/>
                <a:alphaOff val="0"/>
                <a:satMod val="110000"/>
                <a:lumMod val="100000"/>
                <a:shade val="100000"/>
              </a:schemeClr>
            </a:gs>
            <a:gs pos="100000">
              <a:schemeClr val="accent5">
                <a:hueOff val="-6277245"/>
                <a:satOff val="-8731"/>
                <a:lumOff val="-3348"/>
                <a:alphaOff val="0"/>
                <a:lumMod val="99000"/>
                <a:satMod val="120000"/>
                <a:shade val="78000"/>
              </a:schemeClr>
            </a:gs>
          </a:gsLst>
          <a:lin ang="5400000" scaled="0"/>
        </a:gradFill>
        <a:ln w="6350" cap="flat" cmpd="sng" algn="ctr">
          <a:solidFill>
            <a:schemeClr val="accent5">
              <a:hueOff val="-6277245"/>
              <a:satOff val="-8731"/>
              <a:lumOff val="-334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1DFC2BA-D225-4188-A5CC-27E31657E42B}">
      <dsp:nvSpPr>
        <dsp:cNvPr id="0" name=""/>
        <dsp:cNvSpPr/>
      </dsp:nvSpPr>
      <dsp:spPr>
        <a:xfrm>
          <a:off x="856894" y="1609608"/>
          <a:ext cx="80887" cy="80887"/>
        </a:xfrm>
        <a:prstGeom prst="ellipse">
          <a:avLst/>
        </a:prstGeom>
        <a:gradFill rotWithShape="0">
          <a:gsLst>
            <a:gs pos="0">
              <a:schemeClr val="accent5">
                <a:hueOff val="-6456595"/>
                <a:satOff val="-8981"/>
                <a:lumOff val="-3444"/>
                <a:alphaOff val="0"/>
                <a:satMod val="103000"/>
                <a:lumMod val="102000"/>
                <a:tint val="94000"/>
              </a:schemeClr>
            </a:gs>
            <a:gs pos="50000">
              <a:schemeClr val="accent5">
                <a:hueOff val="-6456595"/>
                <a:satOff val="-8981"/>
                <a:lumOff val="-3444"/>
                <a:alphaOff val="0"/>
                <a:satMod val="110000"/>
                <a:lumMod val="100000"/>
                <a:shade val="100000"/>
              </a:schemeClr>
            </a:gs>
            <a:gs pos="100000">
              <a:schemeClr val="accent5">
                <a:hueOff val="-6456595"/>
                <a:satOff val="-8981"/>
                <a:lumOff val="-3444"/>
                <a:alphaOff val="0"/>
                <a:lumMod val="99000"/>
                <a:satMod val="120000"/>
                <a:shade val="78000"/>
              </a:schemeClr>
            </a:gs>
          </a:gsLst>
          <a:lin ang="5400000" scaled="0"/>
        </a:gradFill>
        <a:ln w="6350" cap="flat" cmpd="sng" algn="ctr">
          <a:solidFill>
            <a:schemeClr val="accent5">
              <a:hueOff val="-6456595"/>
              <a:satOff val="-8981"/>
              <a:lumOff val="-344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28A1C52-0408-4B88-9A81-475E80DCDD9A}">
      <dsp:nvSpPr>
        <dsp:cNvPr id="0" name=""/>
        <dsp:cNvSpPr/>
      </dsp:nvSpPr>
      <dsp:spPr>
        <a:xfrm>
          <a:off x="690260" y="1609608"/>
          <a:ext cx="80887" cy="80887"/>
        </a:xfrm>
        <a:prstGeom prst="ellipse">
          <a:avLst/>
        </a:prstGeom>
        <a:gradFill rotWithShape="0">
          <a:gsLst>
            <a:gs pos="0">
              <a:schemeClr val="accent5">
                <a:hueOff val="-6635945"/>
                <a:satOff val="-9230"/>
                <a:lumOff val="-3539"/>
                <a:alphaOff val="0"/>
                <a:satMod val="103000"/>
                <a:lumMod val="102000"/>
                <a:tint val="94000"/>
              </a:schemeClr>
            </a:gs>
            <a:gs pos="50000">
              <a:schemeClr val="accent5">
                <a:hueOff val="-6635945"/>
                <a:satOff val="-9230"/>
                <a:lumOff val="-3539"/>
                <a:alphaOff val="0"/>
                <a:satMod val="110000"/>
                <a:lumMod val="100000"/>
                <a:shade val="100000"/>
              </a:schemeClr>
            </a:gs>
            <a:gs pos="100000">
              <a:schemeClr val="accent5">
                <a:hueOff val="-6635945"/>
                <a:satOff val="-9230"/>
                <a:lumOff val="-3539"/>
                <a:alphaOff val="0"/>
                <a:lumMod val="99000"/>
                <a:satMod val="120000"/>
                <a:shade val="78000"/>
              </a:schemeClr>
            </a:gs>
          </a:gsLst>
          <a:lin ang="5400000" scaled="0"/>
        </a:gradFill>
        <a:ln w="6350" cap="flat" cmpd="sng" algn="ctr">
          <a:solidFill>
            <a:schemeClr val="accent5">
              <a:hueOff val="-6635945"/>
              <a:satOff val="-9230"/>
              <a:lumOff val="-353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C3D3BD8-2032-45B5-A2BE-09DE78B7E546}">
      <dsp:nvSpPr>
        <dsp:cNvPr id="0" name=""/>
        <dsp:cNvSpPr/>
      </dsp:nvSpPr>
      <dsp:spPr>
        <a:xfrm>
          <a:off x="523911" y="1609608"/>
          <a:ext cx="80887" cy="80887"/>
        </a:xfrm>
        <a:prstGeom prst="ellipse">
          <a:avLst/>
        </a:prstGeom>
        <a:gradFill rotWithShape="0">
          <a:gsLst>
            <a:gs pos="0">
              <a:schemeClr val="accent5">
                <a:hueOff val="-6815295"/>
                <a:satOff val="-9480"/>
                <a:lumOff val="-3635"/>
                <a:alphaOff val="0"/>
                <a:satMod val="103000"/>
                <a:lumMod val="102000"/>
                <a:tint val="94000"/>
              </a:schemeClr>
            </a:gs>
            <a:gs pos="50000">
              <a:schemeClr val="accent5">
                <a:hueOff val="-6815295"/>
                <a:satOff val="-9480"/>
                <a:lumOff val="-3635"/>
                <a:alphaOff val="0"/>
                <a:satMod val="110000"/>
                <a:lumMod val="100000"/>
                <a:shade val="100000"/>
              </a:schemeClr>
            </a:gs>
            <a:gs pos="100000">
              <a:schemeClr val="accent5">
                <a:hueOff val="-6815295"/>
                <a:satOff val="-9480"/>
                <a:lumOff val="-3635"/>
                <a:alphaOff val="0"/>
                <a:lumMod val="99000"/>
                <a:satMod val="120000"/>
                <a:shade val="78000"/>
              </a:schemeClr>
            </a:gs>
          </a:gsLst>
          <a:lin ang="5400000" scaled="0"/>
        </a:gradFill>
        <a:ln w="6350" cap="flat" cmpd="sng" algn="ctr">
          <a:solidFill>
            <a:schemeClr val="accent5">
              <a:hueOff val="-6815295"/>
              <a:satOff val="-9480"/>
              <a:lumOff val="-363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9668DCE-6773-4D07-9000-60D37BE15907}">
      <dsp:nvSpPr>
        <dsp:cNvPr id="0" name=""/>
        <dsp:cNvSpPr/>
      </dsp:nvSpPr>
      <dsp:spPr>
        <a:xfrm>
          <a:off x="357563" y="1609608"/>
          <a:ext cx="80887" cy="80887"/>
        </a:xfrm>
        <a:prstGeom prst="ellipse">
          <a:avLst/>
        </a:prstGeom>
        <a:gradFill rotWithShape="0">
          <a:gsLst>
            <a:gs pos="0">
              <a:schemeClr val="accent5">
                <a:hueOff val="-6994644"/>
                <a:satOff val="-9729"/>
                <a:lumOff val="-3731"/>
                <a:alphaOff val="0"/>
                <a:satMod val="103000"/>
                <a:lumMod val="102000"/>
                <a:tint val="94000"/>
              </a:schemeClr>
            </a:gs>
            <a:gs pos="50000">
              <a:schemeClr val="accent5">
                <a:hueOff val="-6994644"/>
                <a:satOff val="-9729"/>
                <a:lumOff val="-3731"/>
                <a:alphaOff val="0"/>
                <a:satMod val="110000"/>
                <a:lumMod val="100000"/>
                <a:shade val="100000"/>
              </a:schemeClr>
            </a:gs>
            <a:gs pos="100000">
              <a:schemeClr val="accent5">
                <a:hueOff val="-6994644"/>
                <a:satOff val="-9729"/>
                <a:lumOff val="-3731"/>
                <a:alphaOff val="0"/>
                <a:lumMod val="99000"/>
                <a:satMod val="120000"/>
                <a:shade val="78000"/>
              </a:schemeClr>
            </a:gs>
          </a:gsLst>
          <a:lin ang="5400000" scaled="0"/>
        </a:gradFill>
        <a:ln w="6350" cap="flat" cmpd="sng" algn="ctr">
          <a:solidFill>
            <a:schemeClr val="accent5">
              <a:hueOff val="-6994644"/>
              <a:satOff val="-9729"/>
              <a:lumOff val="-373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D2E03EE-4F27-4C42-BBB9-F7B71CD4A2B0}">
      <dsp:nvSpPr>
        <dsp:cNvPr id="0" name=""/>
        <dsp:cNvSpPr/>
      </dsp:nvSpPr>
      <dsp:spPr>
        <a:xfrm>
          <a:off x="190929" y="1609608"/>
          <a:ext cx="80887" cy="80887"/>
        </a:xfrm>
        <a:prstGeom prst="ellipse">
          <a:avLst/>
        </a:prstGeom>
        <a:gradFill rotWithShape="0">
          <a:gsLst>
            <a:gs pos="0">
              <a:schemeClr val="accent5">
                <a:hueOff val="-7173995"/>
                <a:satOff val="-9979"/>
                <a:lumOff val="-3826"/>
                <a:alphaOff val="0"/>
                <a:satMod val="103000"/>
                <a:lumMod val="102000"/>
                <a:tint val="94000"/>
              </a:schemeClr>
            </a:gs>
            <a:gs pos="50000">
              <a:schemeClr val="accent5">
                <a:hueOff val="-7173995"/>
                <a:satOff val="-9979"/>
                <a:lumOff val="-3826"/>
                <a:alphaOff val="0"/>
                <a:satMod val="110000"/>
                <a:lumMod val="100000"/>
                <a:shade val="100000"/>
              </a:schemeClr>
            </a:gs>
            <a:gs pos="100000">
              <a:schemeClr val="accent5">
                <a:hueOff val="-7173995"/>
                <a:satOff val="-9979"/>
                <a:lumOff val="-3826"/>
                <a:alphaOff val="0"/>
                <a:lumMod val="99000"/>
                <a:satMod val="120000"/>
                <a:shade val="78000"/>
              </a:schemeClr>
            </a:gs>
          </a:gsLst>
          <a:lin ang="5400000" scaled="0"/>
        </a:gradFill>
        <a:ln w="6350" cap="flat" cmpd="sng" algn="ctr">
          <a:solidFill>
            <a:schemeClr val="accent5">
              <a:hueOff val="-7173995"/>
              <a:satOff val="-9979"/>
              <a:lumOff val="-382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17852C9-5420-41B5-AEA4-467519B6DD8F}">
      <dsp:nvSpPr>
        <dsp:cNvPr id="0" name=""/>
        <dsp:cNvSpPr/>
      </dsp:nvSpPr>
      <dsp:spPr>
        <a:xfrm>
          <a:off x="24580" y="1609608"/>
          <a:ext cx="80887" cy="80887"/>
        </a:xfrm>
        <a:prstGeom prst="ellipse">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w="6350" cap="flat" cmpd="sng" algn="ctr">
          <a:solidFill>
            <a:schemeClr val="accent5">
              <a:hueOff val="-7353344"/>
              <a:satOff val="-10228"/>
              <a:lumOff val="-392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99AE563-EB09-484C-8CC9-E403367D3482}">
      <dsp:nvSpPr>
        <dsp:cNvPr id="0" name=""/>
        <dsp:cNvSpPr/>
      </dsp:nvSpPr>
      <dsp:spPr>
        <a:xfrm>
          <a:off x="23151" y="1406922"/>
          <a:ext cx="912344" cy="202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488950">
            <a:lnSpc>
              <a:spcPct val="90000"/>
            </a:lnSpc>
            <a:spcBef>
              <a:spcPct val="0"/>
            </a:spcBef>
            <a:spcAft>
              <a:spcPct val="35000"/>
            </a:spcAft>
          </a:pPr>
          <a:r>
            <a:rPr lang="en-US" sz="1100" kern="1200" dirty="0" smtClean="0"/>
            <a:t>Route</a:t>
          </a:r>
          <a:endParaRPr lang="en-US" sz="1100" kern="1200" dirty="0"/>
        </a:p>
      </dsp:txBody>
      <dsp:txXfrm>
        <a:off x="23151" y="1406922"/>
        <a:ext cx="912344" cy="2020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22B544-39D3-474F-A3C9-459F9558E89D}">
      <dsp:nvSpPr>
        <dsp:cNvPr id="0" name=""/>
        <dsp:cNvSpPr/>
      </dsp:nvSpPr>
      <dsp:spPr>
        <a:xfrm>
          <a:off x="2905053" y="1145443"/>
          <a:ext cx="85838" cy="85837"/>
        </a:xfrm>
        <a:prstGeom prst="ellipse">
          <a:avLst/>
        </a:prstGeom>
        <a:solidFill>
          <a:schemeClr val="accent3">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DDBA0213-8F44-4A8B-8F2B-D1F50D4C9E6F}">
      <dsp:nvSpPr>
        <dsp:cNvPr id="0" name=""/>
        <dsp:cNvSpPr/>
      </dsp:nvSpPr>
      <dsp:spPr>
        <a:xfrm>
          <a:off x="2747732" y="1145443"/>
          <a:ext cx="85838" cy="85837"/>
        </a:xfrm>
        <a:prstGeom prst="ellipse">
          <a:avLst/>
        </a:prstGeom>
        <a:solidFill>
          <a:schemeClr val="accent3">
            <a:hueOff val="104254"/>
            <a:satOff val="3846"/>
            <a:lumOff val="-566"/>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2EFEE49C-F030-4905-B07C-05EE54C8AD27}">
      <dsp:nvSpPr>
        <dsp:cNvPr id="0" name=""/>
        <dsp:cNvSpPr/>
      </dsp:nvSpPr>
      <dsp:spPr>
        <a:xfrm>
          <a:off x="2590411" y="1145443"/>
          <a:ext cx="85838" cy="85837"/>
        </a:xfrm>
        <a:prstGeom prst="ellipse">
          <a:avLst/>
        </a:prstGeom>
        <a:solidFill>
          <a:schemeClr val="accent3">
            <a:hueOff val="208508"/>
            <a:satOff val="7692"/>
            <a:lumOff val="-1131"/>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214082BC-5203-4D8C-A81F-F7B68F0CA74A}">
      <dsp:nvSpPr>
        <dsp:cNvPr id="0" name=""/>
        <dsp:cNvSpPr/>
      </dsp:nvSpPr>
      <dsp:spPr>
        <a:xfrm>
          <a:off x="2433389" y="1145443"/>
          <a:ext cx="85838" cy="85837"/>
        </a:xfrm>
        <a:prstGeom prst="ellipse">
          <a:avLst/>
        </a:prstGeom>
        <a:solidFill>
          <a:schemeClr val="accent3">
            <a:hueOff val="312761"/>
            <a:satOff val="11538"/>
            <a:lumOff val="-1697"/>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A8BBEC97-9AAF-484D-BDA9-3A889BBB9524}">
      <dsp:nvSpPr>
        <dsp:cNvPr id="0" name=""/>
        <dsp:cNvSpPr/>
      </dsp:nvSpPr>
      <dsp:spPr>
        <a:xfrm>
          <a:off x="2276068" y="1145443"/>
          <a:ext cx="85838" cy="85837"/>
        </a:xfrm>
        <a:prstGeom prst="ellipse">
          <a:avLst/>
        </a:prstGeom>
        <a:solidFill>
          <a:schemeClr val="accent3">
            <a:hueOff val="417015"/>
            <a:satOff val="15385"/>
            <a:lumOff val="-2262"/>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C5BD9C88-0757-4A42-9B55-EAC043027F00}">
      <dsp:nvSpPr>
        <dsp:cNvPr id="0" name=""/>
        <dsp:cNvSpPr/>
      </dsp:nvSpPr>
      <dsp:spPr>
        <a:xfrm>
          <a:off x="2032909" y="1102524"/>
          <a:ext cx="171677" cy="171815"/>
        </a:xfrm>
        <a:prstGeom prst="ellipse">
          <a:avLst/>
        </a:prstGeom>
        <a:solidFill>
          <a:schemeClr val="accent3">
            <a:hueOff val="521269"/>
            <a:satOff val="19231"/>
            <a:lumOff val="-2828"/>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5E66FD4B-CB73-4FE9-A85C-C88BC212799B}">
      <dsp:nvSpPr>
        <dsp:cNvPr id="0" name=""/>
        <dsp:cNvSpPr/>
      </dsp:nvSpPr>
      <dsp:spPr>
        <a:xfrm>
          <a:off x="2765079" y="968121"/>
          <a:ext cx="85838" cy="85837"/>
        </a:xfrm>
        <a:prstGeom prst="ellipse">
          <a:avLst/>
        </a:prstGeom>
        <a:solidFill>
          <a:schemeClr val="accent3">
            <a:hueOff val="625523"/>
            <a:satOff val="23077"/>
            <a:lumOff val="-3394"/>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AEB79B8D-817B-4865-9CCD-071BE9EC7801}">
      <dsp:nvSpPr>
        <dsp:cNvPr id="0" name=""/>
        <dsp:cNvSpPr/>
      </dsp:nvSpPr>
      <dsp:spPr>
        <a:xfrm>
          <a:off x="2765079" y="1324035"/>
          <a:ext cx="85838" cy="85837"/>
        </a:xfrm>
        <a:prstGeom prst="ellipse">
          <a:avLst/>
        </a:prstGeom>
        <a:solidFill>
          <a:schemeClr val="accent3">
            <a:hueOff val="729777"/>
            <a:satOff val="26923"/>
            <a:lumOff val="-3959"/>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32A99E32-6BA2-439A-9263-71F231A0BD5A}">
      <dsp:nvSpPr>
        <dsp:cNvPr id="0" name=""/>
        <dsp:cNvSpPr/>
      </dsp:nvSpPr>
      <dsp:spPr>
        <a:xfrm>
          <a:off x="2841646" y="1045205"/>
          <a:ext cx="85838" cy="85837"/>
        </a:xfrm>
        <a:prstGeom prst="ellipse">
          <a:avLst/>
        </a:prstGeom>
        <a:solidFill>
          <a:schemeClr val="accent3">
            <a:hueOff val="834031"/>
            <a:satOff val="30769"/>
            <a:lumOff val="-4525"/>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C52AB68D-F26B-4B61-9351-471AE5E0562F}">
      <dsp:nvSpPr>
        <dsp:cNvPr id="0" name=""/>
        <dsp:cNvSpPr/>
      </dsp:nvSpPr>
      <dsp:spPr>
        <a:xfrm>
          <a:off x="2846731" y="1247375"/>
          <a:ext cx="85838" cy="85837"/>
        </a:xfrm>
        <a:prstGeom prst="ellipse">
          <a:avLst/>
        </a:prstGeom>
        <a:solidFill>
          <a:schemeClr val="accent3">
            <a:hueOff val="938284"/>
            <a:satOff val="34615"/>
            <a:lumOff val="-5091"/>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1FA23FA4-456A-4A7F-9466-A7F56B6D5C04}">
      <dsp:nvSpPr>
        <dsp:cNvPr id="0" name=""/>
        <dsp:cNvSpPr/>
      </dsp:nvSpPr>
      <dsp:spPr>
        <a:xfrm>
          <a:off x="1092572" y="753810"/>
          <a:ext cx="869153" cy="869243"/>
        </a:xfrm>
        <a:prstGeom prst="ellipse">
          <a:avLst/>
        </a:prstGeom>
        <a:solidFill>
          <a:schemeClr val="accent3">
            <a:hueOff val="1042538"/>
            <a:satOff val="38462"/>
            <a:lumOff val="-5656"/>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DPT Shot #2</a:t>
          </a:r>
        </a:p>
      </dsp:txBody>
      <dsp:txXfrm>
        <a:off x="1219857" y="881108"/>
        <a:ext cx="614583" cy="614647"/>
      </dsp:txXfrm>
    </dsp:sp>
    <dsp:sp modelId="{6393A116-DE6C-4839-BC99-63C151A2BADF}">
      <dsp:nvSpPr>
        <dsp:cNvPr id="0" name=""/>
        <dsp:cNvSpPr/>
      </dsp:nvSpPr>
      <dsp:spPr>
        <a:xfrm>
          <a:off x="1027670" y="679550"/>
          <a:ext cx="171677" cy="171815"/>
        </a:xfrm>
        <a:prstGeom prst="ellipse">
          <a:avLst/>
        </a:prstGeom>
        <a:solidFill>
          <a:schemeClr val="accent3">
            <a:hueOff val="1146792"/>
            <a:satOff val="42308"/>
            <a:lumOff val="-6222"/>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5BA9FD6E-80D8-4E65-A06C-CCF39FE12702}">
      <dsp:nvSpPr>
        <dsp:cNvPr id="0" name=""/>
        <dsp:cNvSpPr/>
      </dsp:nvSpPr>
      <dsp:spPr>
        <a:xfrm>
          <a:off x="917605" y="588912"/>
          <a:ext cx="85838" cy="85837"/>
        </a:xfrm>
        <a:prstGeom prst="ellipse">
          <a:avLst/>
        </a:prstGeom>
        <a:solidFill>
          <a:schemeClr val="accent3">
            <a:hueOff val="1251046"/>
            <a:satOff val="46154"/>
            <a:lumOff val="-6787"/>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D36F2C73-FDEE-482C-BD57-39618ECC192C}">
      <dsp:nvSpPr>
        <dsp:cNvPr id="0" name=""/>
        <dsp:cNvSpPr/>
      </dsp:nvSpPr>
      <dsp:spPr>
        <a:xfrm>
          <a:off x="734263" y="588912"/>
          <a:ext cx="85838" cy="85837"/>
        </a:xfrm>
        <a:prstGeom prst="ellipse">
          <a:avLst/>
        </a:prstGeom>
        <a:solidFill>
          <a:schemeClr val="accent3">
            <a:hueOff val="1355300"/>
            <a:satOff val="50000"/>
            <a:lumOff val="-7353"/>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5795D6CD-6A47-466E-A3B4-717895967225}">
      <dsp:nvSpPr>
        <dsp:cNvPr id="0" name=""/>
        <dsp:cNvSpPr/>
      </dsp:nvSpPr>
      <dsp:spPr>
        <a:xfrm>
          <a:off x="550922" y="588912"/>
          <a:ext cx="85838" cy="85837"/>
        </a:xfrm>
        <a:prstGeom prst="ellipse">
          <a:avLst/>
        </a:prstGeom>
        <a:solidFill>
          <a:schemeClr val="accent3">
            <a:hueOff val="1459553"/>
            <a:satOff val="53846"/>
            <a:lumOff val="-7919"/>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CFBF42C0-D466-4E3F-90EE-908B34DF89EF}">
      <dsp:nvSpPr>
        <dsp:cNvPr id="0" name=""/>
        <dsp:cNvSpPr/>
      </dsp:nvSpPr>
      <dsp:spPr>
        <a:xfrm>
          <a:off x="367580" y="588912"/>
          <a:ext cx="85838" cy="85837"/>
        </a:xfrm>
        <a:prstGeom prst="ellipse">
          <a:avLst/>
        </a:prstGeom>
        <a:solidFill>
          <a:schemeClr val="accent3">
            <a:hueOff val="1563807"/>
            <a:satOff val="57692"/>
            <a:lumOff val="-8484"/>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575FF2B7-CE13-4DB4-8D42-6A0F249FD1DE}">
      <dsp:nvSpPr>
        <dsp:cNvPr id="0" name=""/>
        <dsp:cNvSpPr/>
      </dsp:nvSpPr>
      <dsp:spPr>
        <a:xfrm>
          <a:off x="183939" y="588912"/>
          <a:ext cx="85838" cy="85837"/>
        </a:xfrm>
        <a:prstGeom prst="ellipse">
          <a:avLst/>
        </a:prstGeom>
        <a:solidFill>
          <a:schemeClr val="accent3">
            <a:hueOff val="1668061"/>
            <a:satOff val="61538"/>
            <a:lumOff val="-905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7A938748-B649-4D34-87AB-21DC64E5B69D}">
      <dsp:nvSpPr>
        <dsp:cNvPr id="0" name=""/>
        <dsp:cNvSpPr/>
      </dsp:nvSpPr>
      <dsp:spPr>
        <a:xfrm>
          <a:off x="598" y="588912"/>
          <a:ext cx="85838" cy="85837"/>
        </a:xfrm>
        <a:prstGeom prst="ellipse">
          <a:avLst/>
        </a:prstGeom>
        <a:solidFill>
          <a:schemeClr val="accent3">
            <a:hueOff val="1772315"/>
            <a:satOff val="65385"/>
            <a:lumOff val="-9615"/>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39F32940-C107-4EE9-BC46-816DCE37A561}">
      <dsp:nvSpPr>
        <dsp:cNvPr id="0" name=""/>
        <dsp:cNvSpPr/>
      </dsp:nvSpPr>
      <dsp:spPr>
        <a:xfrm>
          <a:off x="0" y="367401"/>
          <a:ext cx="1006136" cy="220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622300">
            <a:lnSpc>
              <a:spcPct val="90000"/>
            </a:lnSpc>
            <a:spcBef>
              <a:spcPct val="0"/>
            </a:spcBef>
            <a:spcAft>
              <a:spcPct val="35000"/>
            </a:spcAft>
          </a:pPr>
          <a:r>
            <a:rPr lang="en-US" sz="1400" kern="1200" dirty="0" smtClean="0"/>
            <a:t>CVX</a:t>
          </a:r>
          <a:endParaRPr lang="en-US" sz="1400" kern="1200" dirty="0"/>
        </a:p>
      </dsp:txBody>
      <dsp:txXfrm>
        <a:off x="0" y="367401"/>
        <a:ext cx="1006136" cy="220805"/>
      </dsp:txXfrm>
    </dsp:sp>
    <dsp:sp modelId="{07F905E0-D49A-4749-BFFC-A4672F9A360C}">
      <dsp:nvSpPr>
        <dsp:cNvPr id="0" name=""/>
        <dsp:cNvSpPr/>
      </dsp:nvSpPr>
      <dsp:spPr>
        <a:xfrm>
          <a:off x="1027670" y="1518440"/>
          <a:ext cx="171677" cy="171815"/>
        </a:xfrm>
        <a:prstGeom prst="ellipse">
          <a:avLst/>
        </a:prstGeom>
        <a:solidFill>
          <a:schemeClr val="accent3">
            <a:hueOff val="2085076"/>
            <a:satOff val="76923"/>
            <a:lumOff val="-11312"/>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F320F519-FC91-4720-9C73-11B45571EE68}">
      <dsp:nvSpPr>
        <dsp:cNvPr id="0" name=""/>
        <dsp:cNvSpPr/>
      </dsp:nvSpPr>
      <dsp:spPr>
        <a:xfrm>
          <a:off x="917605" y="1693361"/>
          <a:ext cx="85838" cy="85837"/>
        </a:xfrm>
        <a:prstGeom prst="ellipse">
          <a:avLst/>
        </a:prstGeom>
        <a:solidFill>
          <a:schemeClr val="accent3">
            <a:hueOff val="2189330"/>
            <a:satOff val="80769"/>
            <a:lumOff val="-11878"/>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F0508212-642E-4907-8B4A-13CF1997F6C1}">
      <dsp:nvSpPr>
        <dsp:cNvPr id="0" name=""/>
        <dsp:cNvSpPr/>
      </dsp:nvSpPr>
      <dsp:spPr>
        <a:xfrm>
          <a:off x="734263" y="1693361"/>
          <a:ext cx="85838" cy="85837"/>
        </a:xfrm>
        <a:prstGeom prst="ellipse">
          <a:avLst/>
        </a:prstGeom>
        <a:solidFill>
          <a:schemeClr val="accent3">
            <a:hueOff val="2293584"/>
            <a:satOff val="84615"/>
            <a:lumOff val="-12444"/>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E32E549B-9354-4C5A-9E7E-097E657691E6}">
      <dsp:nvSpPr>
        <dsp:cNvPr id="0" name=""/>
        <dsp:cNvSpPr/>
      </dsp:nvSpPr>
      <dsp:spPr>
        <a:xfrm>
          <a:off x="550922" y="1693361"/>
          <a:ext cx="85838" cy="85837"/>
        </a:xfrm>
        <a:prstGeom prst="ellipse">
          <a:avLst/>
        </a:prstGeom>
        <a:solidFill>
          <a:schemeClr val="accent3">
            <a:hueOff val="2397838"/>
            <a:satOff val="88462"/>
            <a:lumOff val="-13009"/>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0528E5DE-876E-43DE-B4B8-8143633C5565}">
      <dsp:nvSpPr>
        <dsp:cNvPr id="0" name=""/>
        <dsp:cNvSpPr/>
      </dsp:nvSpPr>
      <dsp:spPr>
        <a:xfrm>
          <a:off x="367580" y="1693361"/>
          <a:ext cx="85838" cy="85837"/>
        </a:xfrm>
        <a:prstGeom prst="ellipse">
          <a:avLst/>
        </a:prstGeom>
        <a:solidFill>
          <a:schemeClr val="accent3">
            <a:hueOff val="2502091"/>
            <a:satOff val="92308"/>
            <a:lumOff val="-13575"/>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01F4E4CF-9222-4102-9BDA-C8715EDD7493}">
      <dsp:nvSpPr>
        <dsp:cNvPr id="0" name=""/>
        <dsp:cNvSpPr/>
      </dsp:nvSpPr>
      <dsp:spPr>
        <a:xfrm>
          <a:off x="183939" y="1693361"/>
          <a:ext cx="85838" cy="85837"/>
        </a:xfrm>
        <a:prstGeom prst="ellipse">
          <a:avLst/>
        </a:prstGeom>
        <a:solidFill>
          <a:schemeClr val="accent3">
            <a:hueOff val="2606345"/>
            <a:satOff val="96154"/>
            <a:lumOff val="-1414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408EBB25-5C43-4BAA-A88C-606DE3999640}">
      <dsp:nvSpPr>
        <dsp:cNvPr id="0" name=""/>
        <dsp:cNvSpPr/>
      </dsp:nvSpPr>
      <dsp:spPr>
        <a:xfrm>
          <a:off x="598" y="1693361"/>
          <a:ext cx="85838" cy="85837"/>
        </a:xfrm>
        <a:prstGeom prst="ellipse">
          <a:avLst/>
        </a:prstGeom>
        <a:solidFill>
          <a:schemeClr val="accent3">
            <a:hueOff val="2710599"/>
            <a:satOff val="100000"/>
            <a:lumOff val="-14706"/>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4813DCE8-5E99-4E1E-848F-1ADC13273F6C}">
      <dsp:nvSpPr>
        <dsp:cNvPr id="0" name=""/>
        <dsp:cNvSpPr/>
      </dsp:nvSpPr>
      <dsp:spPr>
        <a:xfrm>
          <a:off x="0" y="1471709"/>
          <a:ext cx="1006136" cy="220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622300">
            <a:lnSpc>
              <a:spcPct val="90000"/>
            </a:lnSpc>
            <a:spcBef>
              <a:spcPct val="0"/>
            </a:spcBef>
            <a:spcAft>
              <a:spcPct val="35000"/>
            </a:spcAft>
          </a:pPr>
          <a:r>
            <a:rPr lang="en-US" sz="1400" kern="1200" dirty="0" smtClean="0"/>
            <a:t>Admin Date</a:t>
          </a:r>
          <a:endParaRPr lang="en-US" sz="1400" kern="1200" dirty="0"/>
        </a:p>
      </dsp:txBody>
      <dsp:txXfrm>
        <a:off x="0" y="1471709"/>
        <a:ext cx="1006136" cy="2208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22B544-39D3-474F-A3C9-459F9558E89D}">
      <dsp:nvSpPr>
        <dsp:cNvPr id="0" name=""/>
        <dsp:cNvSpPr/>
      </dsp:nvSpPr>
      <dsp:spPr>
        <a:xfrm>
          <a:off x="2658346" y="994591"/>
          <a:ext cx="78548" cy="78547"/>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DBA0213-8F44-4A8B-8F2B-D1F50D4C9E6F}">
      <dsp:nvSpPr>
        <dsp:cNvPr id="0" name=""/>
        <dsp:cNvSpPr/>
      </dsp:nvSpPr>
      <dsp:spPr>
        <a:xfrm>
          <a:off x="2514385" y="994591"/>
          <a:ext cx="78548" cy="78547"/>
        </a:xfrm>
        <a:prstGeom prst="ellipse">
          <a:avLst/>
        </a:prstGeom>
        <a:gradFill rotWithShape="0">
          <a:gsLst>
            <a:gs pos="0">
              <a:schemeClr val="accent4">
                <a:hueOff val="399834"/>
                <a:satOff val="-1845"/>
                <a:lumOff val="68"/>
                <a:alphaOff val="0"/>
                <a:satMod val="103000"/>
                <a:lumMod val="102000"/>
                <a:tint val="94000"/>
              </a:schemeClr>
            </a:gs>
            <a:gs pos="50000">
              <a:schemeClr val="accent4">
                <a:hueOff val="399834"/>
                <a:satOff val="-1845"/>
                <a:lumOff val="68"/>
                <a:alphaOff val="0"/>
                <a:satMod val="110000"/>
                <a:lumMod val="100000"/>
                <a:shade val="100000"/>
              </a:schemeClr>
            </a:gs>
            <a:gs pos="100000">
              <a:schemeClr val="accent4">
                <a:hueOff val="399834"/>
                <a:satOff val="-1845"/>
                <a:lumOff val="68"/>
                <a:alphaOff val="0"/>
                <a:lumMod val="99000"/>
                <a:satMod val="120000"/>
                <a:shade val="78000"/>
              </a:schemeClr>
            </a:gs>
          </a:gsLst>
          <a:lin ang="5400000" scaled="0"/>
        </a:gradFill>
        <a:ln w="6350" cap="flat" cmpd="sng" algn="ctr">
          <a:solidFill>
            <a:schemeClr val="accent4">
              <a:hueOff val="399834"/>
              <a:satOff val="-1845"/>
              <a:lumOff val="6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EFEE49C-F030-4905-B07C-05EE54C8AD27}">
      <dsp:nvSpPr>
        <dsp:cNvPr id="0" name=""/>
        <dsp:cNvSpPr/>
      </dsp:nvSpPr>
      <dsp:spPr>
        <a:xfrm>
          <a:off x="2370424" y="994591"/>
          <a:ext cx="78548" cy="78547"/>
        </a:xfrm>
        <a:prstGeom prst="ellipse">
          <a:avLst/>
        </a:prstGeom>
        <a:gradFill rotWithShape="0">
          <a:gsLst>
            <a:gs pos="0">
              <a:schemeClr val="accent4">
                <a:hueOff val="799669"/>
                <a:satOff val="-3690"/>
                <a:lumOff val="136"/>
                <a:alphaOff val="0"/>
                <a:satMod val="103000"/>
                <a:lumMod val="102000"/>
                <a:tint val="94000"/>
              </a:schemeClr>
            </a:gs>
            <a:gs pos="50000">
              <a:schemeClr val="accent4">
                <a:hueOff val="799669"/>
                <a:satOff val="-3690"/>
                <a:lumOff val="136"/>
                <a:alphaOff val="0"/>
                <a:satMod val="110000"/>
                <a:lumMod val="100000"/>
                <a:shade val="100000"/>
              </a:schemeClr>
            </a:gs>
            <a:gs pos="100000">
              <a:schemeClr val="accent4">
                <a:hueOff val="799669"/>
                <a:satOff val="-3690"/>
                <a:lumOff val="136"/>
                <a:alphaOff val="0"/>
                <a:lumMod val="99000"/>
                <a:satMod val="120000"/>
                <a:shade val="78000"/>
              </a:schemeClr>
            </a:gs>
          </a:gsLst>
          <a:lin ang="5400000" scaled="0"/>
        </a:gradFill>
        <a:ln w="6350" cap="flat" cmpd="sng" algn="ctr">
          <a:solidFill>
            <a:schemeClr val="accent4">
              <a:hueOff val="799669"/>
              <a:satOff val="-3690"/>
              <a:lumOff val="13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14082BC-5203-4D8C-A81F-F7B68F0CA74A}">
      <dsp:nvSpPr>
        <dsp:cNvPr id="0" name=""/>
        <dsp:cNvSpPr/>
      </dsp:nvSpPr>
      <dsp:spPr>
        <a:xfrm>
          <a:off x="2226737" y="994591"/>
          <a:ext cx="78548" cy="78547"/>
        </a:xfrm>
        <a:prstGeom prst="ellipse">
          <a:avLst/>
        </a:prstGeom>
        <a:gradFill rotWithShape="0">
          <a:gsLst>
            <a:gs pos="0">
              <a:schemeClr val="accent4">
                <a:hueOff val="1199503"/>
                <a:satOff val="-5535"/>
                <a:lumOff val="204"/>
                <a:alphaOff val="0"/>
                <a:satMod val="103000"/>
                <a:lumMod val="102000"/>
                <a:tint val="94000"/>
              </a:schemeClr>
            </a:gs>
            <a:gs pos="50000">
              <a:schemeClr val="accent4">
                <a:hueOff val="1199503"/>
                <a:satOff val="-5535"/>
                <a:lumOff val="204"/>
                <a:alphaOff val="0"/>
                <a:satMod val="110000"/>
                <a:lumMod val="100000"/>
                <a:shade val="100000"/>
              </a:schemeClr>
            </a:gs>
            <a:gs pos="100000">
              <a:schemeClr val="accent4">
                <a:hueOff val="1199503"/>
                <a:satOff val="-5535"/>
                <a:lumOff val="204"/>
                <a:alphaOff val="0"/>
                <a:lumMod val="99000"/>
                <a:satMod val="120000"/>
                <a:shade val="78000"/>
              </a:schemeClr>
            </a:gs>
          </a:gsLst>
          <a:lin ang="5400000" scaled="0"/>
        </a:gradFill>
        <a:ln w="6350" cap="flat" cmpd="sng" algn="ctr">
          <a:solidFill>
            <a:schemeClr val="accent4">
              <a:hueOff val="1199503"/>
              <a:satOff val="-5535"/>
              <a:lumOff val="20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8BBEC97-9AAF-484D-BDA9-3A889BBB9524}">
      <dsp:nvSpPr>
        <dsp:cNvPr id="0" name=""/>
        <dsp:cNvSpPr/>
      </dsp:nvSpPr>
      <dsp:spPr>
        <a:xfrm>
          <a:off x="2082777" y="994591"/>
          <a:ext cx="78548" cy="78547"/>
        </a:xfrm>
        <a:prstGeom prst="ellipse">
          <a:avLst/>
        </a:prstGeom>
        <a:gradFill rotWithShape="0">
          <a:gsLst>
            <a:gs pos="0">
              <a:schemeClr val="accent4">
                <a:hueOff val="1599337"/>
                <a:satOff val="-7380"/>
                <a:lumOff val="272"/>
                <a:alphaOff val="0"/>
                <a:satMod val="103000"/>
                <a:lumMod val="102000"/>
                <a:tint val="94000"/>
              </a:schemeClr>
            </a:gs>
            <a:gs pos="50000">
              <a:schemeClr val="accent4">
                <a:hueOff val="1599337"/>
                <a:satOff val="-7380"/>
                <a:lumOff val="272"/>
                <a:alphaOff val="0"/>
                <a:satMod val="110000"/>
                <a:lumMod val="100000"/>
                <a:shade val="100000"/>
              </a:schemeClr>
            </a:gs>
            <a:gs pos="100000">
              <a:schemeClr val="accent4">
                <a:hueOff val="1599337"/>
                <a:satOff val="-7380"/>
                <a:lumOff val="272"/>
                <a:alphaOff val="0"/>
                <a:lumMod val="99000"/>
                <a:satMod val="120000"/>
                <a:shade val="78000"/>
              </a:schemeClr>
            </a:gs>
          </a:gsLst>
          <a:lin ang="5400000" scaled="0"/>
        </a:gradFill>
        <a:ln w="6350" cap="flat" cmpd="sng" algn="ctr">
          <a:solidFill>
            <a:schemeClr val="accent4">
              <a:hueOff val="1599337"/>
              <a:satOff val="-7380"/>
              <a:lumOff val="27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5BD9C88-0757-4A42-9B55-EAC043027F00}">
      <dsp:nvSpPr>
        <dsp:cNvPr id="0" name=""/>
        <dsp:cNvSpPr/>
      </dsp:nvSpPr>
      <dsp:spPr>
        <a:xfrm>
          <a:off x="1860267" y="955317"/>
          <a:ext cx="157097" cy="157224"/>
        </a:xfrm>
        <a:prstGeom prst="ellipse">
          <a:avLst/>
        </a:prstGeom>
        <a:gradFill rotWithShape="0">
          <a:gsLst>
            <a:gs pos="0">
              <a:schemeClr val="accent4">
                <a:hueOff val="1999172"/>
                <a:satOff val="-9225"/>
                <a:lumOff val="339"/>
                <a:alphaOff val="0"/>
                <a:satMod val="103000"/>
                <a:lumMod val="102000"/>
                <a:tint val="94000"/>
              </a:schemeClr>
            </a:gs>
            <a:gs pos="50000">
              <a:schemeClr val="accent4">
                <a:hueOff val="1999172"/>
                <a:satOff val="-9225"/>
                <a:lumOff val="339"/>
                <a:alphaOff val="0"/>
                <a:satMod val="110000"/>
                <a:lumMod val="100000"/>
                <a:shade val="100000"/>
              </a:schemeClr>
            </a:gs>
            <a:gs pos="100000">
              <a:schemeClr val="accent4">
                <a:hueOff val="1999172"/>
                <a:satOff val="-9225"/>
                <a:lumOff val="339"/>
                <a:alphaOff val="0"/>
                <a:lumMod val="99000"/>
                <a:satMod val="120000"/>
                <a:shade val="78000"/>
              </a:schemeClr>
            </a:gs>
          </a:gsLst>
          <a:lin ang="5400000" scaled="0"/>
        </a:gradFill>
        <a:ln w="6350" cap="flat" cmpd="sng" algn="ctr">
          <a:solidFill>
            <a:schemeClr val="accent4">
              <a:hueOff val="1999172"/>
              <a:satOff val="-9225"/>
              <a:lumOff val="33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E66FD4B-CB73-4FE9-A85C-C88BC212799B}">
      <dsp:nvSpPr>
        <dsp:cNvPr id="0" name=""/>
        <dsp:cNvSpPr/>
      </dsp:nvSpPr>
      <dsp:spPr>
        <a:xfrm>
          <a:off x="2530259" y="832328"/>
          <a:ext cx="78548" cy="78547"/>
        </a:xfrm>
        <a:prstGeom prst="ellipse">
          <a:avLst/>
        </a:prstGeom>
        <a:gradFill rotWithShape="0">
          <a:gsLst>
            <a:gs pos="0">
              <a:schemeClr val="accent4">
                <a:hueOff val="2399006"/>
                <a:satOff val="-11070"/>
                <a:lumOff val="407"/>
                <a:alphaOff val="0"/>
                <a:satMod val="103000"/>
                <a:lumMod val="102000"/>
                <a:tint val="94000"/>
              </a:schemeClr>
            </a:gs>
            <a:gs pos="50000">
              <a:schemeClr val="accent4">
                <a:hueOff val="2399006"/>
                <a:satOff val="-11070"/>
                <a:lumOff val="407"/>
                <a:alphaOff val="0"/>
                <a:satMod val="110000"/>
                <a:lumMod val="100000"/>
                <a:shade val="100000"/>
              </a:schemeClr>
            </a:gs>
            <a:gs pos="100000">
              <a:schemeClr val="accent4">
                <a:hueOff val="2399006"/>
                <a:satOff val="-11070"/>
                <a:lumOff val="407"/>
                <a:alphaOff val="0"/>
                <a:lumMod val="99000"/>
                <a:satMod val="120000"/>
                <a:shade val="78000"/>
              </a:schemeClr>
            </a:gs>
          </a:gsLst>
          <a:lin ang="5400000" scaled="0"/>
        </a:gradFill>
        <a:ln w="6350" cap="flat" cmpd="sng" algn="ctr">
          <a:solidFill>
            <a:schemeClr val="accent4">
              <a:hueOff val="2399006"/>
              <a:satOff val="-11070"/>
              <a:lumOff val="40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EB79B8D-817B-4865-9CCD-071BE9EC7801}">
      <dsp:nvSpPr>
        <dsp:cNvPr id="0" name=""/>
        <dsp:cNvSpPr/>
      </dsp:nvSpPr>
      <dsp:spPr>
        <a:xfrm>
          <a:off x="2530259" y="1158017"/>
          <a:ext cx="78548" cy="78547"/>
        </a:xfrm>
        <a:prstGeom prst="ellipse">
          <a:avLst/>
        </a:prstGeom>
        <a:gradFill rotWithShape="0">
          <a:gsLst>
            <a:gs pos="0">
              <a:schemeClr val="accent4">
                <a:hueOff val="2798840"/>
                <a:satOff val="-12914"/>
                <a:lumOff val="475"/>
                <a:alphaOff val="0"/>
                <a:satMod val="103000"/>
                <a:lumMod val="102000"/>
                <a:tint val="94000"/>
              </a:schemeClr>
            </a:gs>
            <a:gs pos="50000">
              <a:schemeClr val="accent4">
                <a:hueOff val="2798840"/>
                <a:satOff val="-12914"/>
                <a:lumOff val="475"/>
                <a:alphaOff val="0"/>
                <a:satMod val="110000"/>
                <a:lumMod val="100000"/>
                <a:shade val="100000"/>
              </a:schemeClr>
            </a:gs>
            <a:gs pos="100000">
              <a:schemeClr val="accent4">
                <a:hueOff val="2798840"/>
                <a:satOff val="-12914"/>
                <a:lumOff val="475"/>
                <a:alphaOff val="0"/>
                <a:lumMod val="99000"/>
                <a:satMod val="120000"/>
                <a:shade val="78000"/>
              </a:schemeClr>
            </a:gs>
          </a:gsLst>
          <a:lin ang="5400000" scaled="0"/>
        </a:gradFill>
        <a:ln w="6350" cap="flat" cmpd="sng" algn="ctr">
          <a:solidFill>
            <a:schemeClr val="accent4">
              <a:hueOff val="2798840"/>
              <a:satOff val="-12914"/>
              <a:lumOff val="47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2A99E32-6BA2-439A-9263-71F231A0BD5A}">
      <dsp:nvSpPr>
        <dsp:cNvPr id="0" name=""/>
        <dsp:cNvSpPr/>
      </dsp:nvSpPr>
      <dsp:spPr>
        <a:xfrm>
          <a:off x="2600323" y="902866"/>
          <a:ext cx="78548" cy="78547"/>
        </a:xfrm>
        <a:prstGeom prst="ellipse">
          <a:avLst/>
        </a:prstGeom>
        <a:gradFill rotWithShape="0">
          <a:gsLst>
            <a:gs pos="0">
              <a:schemeClr val="accent4">
                <a:hueOff val="3198675"/>
                <a:satOff val="-14759"/>
                <a:lumOff val="543"/>
                <a:alphaOff val="0"/>
                <a:satMod val="103000"/>
                <a:lumMod val="102000"/>
                <a:tint val="94000"/>
              </a:schemeClr>
            </a:gs>
            <a:gs pos="50000">
              <a:schemeClr val="accent4">
                <a:hueOff val="3198675"/>
                <a:satOff val="-14759"/>
                <a:lumOff val="543"/>
                <a:alphaOff val="0"/>
                <a:satMod val="110000"/>
                <a:lumMod val="100000"/>
                <a:shade val="100000"/>
              </a:schemeClr>
            </a:gs>
            <a:gs pos="100000">
              <a:schemeClr val="accent4">
                <a:hueOff val="3198675"/>
                <a:satOff val="-14759"/>
                <a:lumOff val="543"/>
                <a:alphaOff val="0"/>
                <a:lumMod val="99000"/>
                <a:satMod val="120000"/>
                <a:shade val="78000"/>
              </a:schemeClr>
            </a:gs>
          </a:gsLst>
          <a:lin ang="5400000" scaled="0"/>
        </a:gradFill>
        <a:ln w="6350" cap="flat" cmpd="sng" algn="ctr">
          <a:solidFill>
            <a:schemeClr val="accent4">
              <a:hueOff val="3198675"/>
              <a:satOff val="-14759"/>
              <a:lumOff val="54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52AB68D-F26B-4B61-9351-471AE5E0562F}">
      <dsp:nvSpPr>
        <dsp:cNvPr id="0" name=""/>
        <dsp:cNvSpPr/>
      </dsp:nvSpPr>
      <dsp:spPr>
        <a:xfrm>
          <a:off x="2604976" y="1087867"/>
          <a:ext cx="78548" cy="78547"/>
        </a:xfrm>
        <a:prstGeom prst="ellipse">
          <a:avLst/>
        </a:prstGeom>
        <a:gradFill rotWithShape="0">
          <a:gsLst>
            <a:gs pos="0">
              <a:schemeClr val="accent4">
                <a:hueOff val="3598509"/>
                <a:satOff val="-16604"/>
                <a:lumOff val="611"/>
                <a:alphaOff val="0"/>
                <a:satMod val="103000"/>
                <a:lumMod val="102000"/>
                <a:tint val="94000"/>
              </a:schemeClr>
            </a:gs>
            <a:gs pos="50000">
              <a:schemeClr val="accent4">
                <a:hueOff val="3598509"/>
                <a:satOff val="-16604"/>
                <a:lumOff val="611"/>
                <a:alphaOff val="0"/>
                <a:satMod val="110000"/>
                <a:lumMod val="100000"/>
                <a:shade val="100000"/>
              </a:schemeClr>
            </a:gs>
            <a:gs pos="100000">
              <a:schemeClr val="accent4">
                <a:hueOff val="3598509"/>
                <a:satOff val="-16604"/>
                <a:lumOff val="611"/>
                <a:alphaOff val="0"/>
                <a:lumMod val="99000"/>
                <a:satMod val="120000"/>
                <a:shade val="78000"/>
              </a:schemeClr>
            </a:gs>
          </a:gsLst>
          <a:lin ang="5400000" scaled="0"/>
        </a:gradFill>
        <a:ln w="6350" cap="flat" cmpd="sng" algn="ctr">
          <a:solidFill>
            <a:schemeClr val="accent4">
              <a:hueOff val="3598509"/>
              <a:satOff val="-16604"/>
              <a:lumOff val="61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FA23FA4-456A-4A7F-9466-A7F56B6D5C04}">
      <dsp:nvSpPr>
        <dsp:cNvPr id="0" name=""/>
        <dsp:cNvSpPr/>
      </dsp:nvSpPr>
      <dsp:spPr>
        <a:xfrm>
          <a:off x="999787" y="636218"/>
          <a:ext cx="795341" cy="795424"/>
        </a:xfrm>
        <a:prstGeom prst="ellipse">
          <a:avLst/>
        </a:prstGeom>
        <a:gradFill rotWithShape="0">
          <a:gsLst>
            <a:gs pos="0">
              <a:schemeClr val="accent4">
                <a:hueOff val="3998343"/>
                <a:satOff val="-18449"/>
                <a:lumOff val="679"/>
                <a:alphaOff val="0"/>
                <a:satMod val="103000"/>
                <a:lumMod val="102000"/>
                <a:tint val="94000"/>
              </a:schemeClr>
            </a:gs>
            <a:gs pos="50000">
              <a:schemeClr val="accent4">
                <a:hueOff val="3998343"/>
                <a:satOff val="-18449"/>
                <a:lumOff val="679"/>
                <a:alphaOff val="0"/>
                <a:satMod val="110000"/>
                <a:lumMod val="100000"/>
                <a:shade val="100000"/>
              </a:schemeClr>
            </a:gs>
            <a:gs pos="100000">
              <a:schemeClr val="accent4">
                <a:hueOff val="3998343"/>
                <a:satOff val="-18449"/>
                <a:lumOff val="679"/>
                <a:alphaOff val="0"/>
                <a:lumMod val="99000"/>
                <a:satMod val="120000"/>
                <a:shade val="78000"/>
              </a:schemeClr>
            </a:gs>
          </a:gsLst>
          <a:lin ang="5400000" scaled="0"/>
        </a:gradFill>
        <a:ln w="6350" cap="flat" cmpd="sng" algn="ctr">
          <a:solidFill>
            <a:schemeClr val="accent4">
              <a:hueOff val="3998343"/>
              <a:satOff val="-18449"/>
              <a:lumOff val="67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smtClean="0"/>
            <a:t>DPT Shot</a:t>
          </a:r>
        </a:p>
        <a:p>
          <a:pPr lvl="0" algn="ctr" defTabSz="488950">
            <a:lnSpc>
              <a:spcPct val="90000"/>
            </a:lnSpc>
            <a:spcBef>
              <a:spcPct val="0"/>
            </a:spcBef>
            <a:spcAft>
              <a:spcPct val="35000"/>
            </a:spcAft>
          </a:pPr>
          <a:r>
            <a:rPr lang="en-US" sz="1100" kern="1200" dirty="0" smtClean="0"/>
            <a:t>Admin Date</a:t>
          </a:r>
          <a:endParaRPr lang="en-US" sz="1100" kern="1200" dirty="0"/>
        </a:p>
      </dsp:txBody>
      <dsp:txXfrm>
        <a:off x="1116262" y="752705"/>
        <a:ext cx="562391" cy="562450"/>
      </dsp:txXfrm>
    </dsp:sp>
    <dsp:sp modelId="{6393A116-DE6C-4839-BC99-63C151A2BADF}">
      <dsp:nvSpPr>
        <dsp:cNvPr id="0" name=""/>
        <dsp:cNvSpPr/>
      </dsp:nvSpPr>
      <dsp:spPr>
        <a:xfrm>
          <a:off x="940397" y="568263"/>
          <a:ext cx="157097" cy="157224"/>
        </a:xfrm>
        <a:prstGeom prst="ellipse">
          <a:avLst/>
        </a:prstGeom>
        <a:gradFill rotWithShape="0">
          <a:gsLst>
            <a:gs pos="0">
              <a:schemeClr val="accent4">
                <a:hueOff val="4398177"/>
                <a:satOff val="-20294"/>
                <a:lumOff val="747"/>
                <a:alphaOff val="0"/>
                <a:satMod val="103000"/>
                <a:lumMod val="102000"/>
                <a:tint val="94000"/>
              </a:schemeClr>
            </a:gs>
            <a:gs pos="50000">
              <a:schemeClr val="accent4">
                <a:hueOff val="4398177"/>
                <a:satOff val="-20294"/>
                <a:lumOff val="747"/>
                <a:alphaOff val="0"/>
                <a:satMod val="110000"/>
                <a:lumMod val="100000"/>
                <a:shade val="100000"/>
              </a:schemeClr>
            </a:gs>
            <a:gs pos="100000">
              <a:schemeClr val="accent4">
                <a:hueOff val="4398177"/>
                <a:satOff val="-20294"/>
                <a:lumOff val="747"/>
                <a:alphaOff val="0"/>
                <a:lumMod val="99000"/>
                <a:satMod val="120000"/>
                <a:shade val="78000"/>
              </a:schemeClr>
            </a:gs>
          </a:gsLst>
          <a:lin ang="5400000" scaled="0"/>
        </a:gradFill>
        <a:ln w="6350" cap="flat" cmpd="sng" algn="ctr">
          <a:solidFill>
            <a:schemeClr val="accent4">
              <a:hueOff val="4398177"/>
              <a:satOff val="-20294"/>
              <a:lumOff val="74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BA9FD6E-80D8-4E65-A06C-CCF39FE12702}">
      <dsp:nvSpPr>
        <dsp:cNvPr id="0" name=""/>
        <dsp:cNvSpPr/>
      </dsp:nvSpPr>
      <dsp:spPr>
        <a:xfrm>
          <a:off x="839679" y="485323"/>
          <a:ext cx="78548" cy="78547"/>
        </a:xfrm>
        <a:prstGeom prst="ellipse">
          <a:avLst/>
        </a:prstGeom>
        <a:gradFill rotWithShape="0">
          <a:gsLst>
            <a:gs pos="0">
              <a:schemeClr val="accent4">
                <a:hueOff val="4798012"/>
                <a:satOff val="-22139"/>
                <a:lumOff val="815"/>
                <a:alphaOff val="0"/>
                <a:satMod val="103000"/>
                <a:lumMod val="102000"/>
                <a:tint val="94000"/>
              </a:schemeClr>
            </a:gs>
            <a:gs pos="50000">
              <a:schemeClr val="accent4">
                <a:hueOff val="4798012"/>
                <a:satOff val="-22139"/>
                <a:lumOff val="815"/>
                <a:alphaOff val="0"/>
                <a:satMod val="110000"/>
                <a:lumMod val="100000"/>
                <a:shade val="100000"/>
              </a:schemeClr>
            </a:gs>
            <a:gs pos="100000">
              <a:schemeClr val="accent4">
                <a:hueOff val="4798012"/>
                <a:satOff val="-22139"/>
                <a:lumOff val="815"/>
                <a:alphaOff val="0"/>
                <a:lumMod val="99000"/>
                <a:satMod val="120000"/>
                <a:shade val="78000"/>
              </a:schemeClr>
            </a:gs>
          </a:gsLst>
          <a:lin ang="5400000" scaled="0"/>
        </a:gradFill>
        <a:ln w="6350" cap="flat" cmpd="sng" algn="ctr">
          <a:solidFill>
            <a:schemeClr val="accent4">
              <a:hueOff val="4798012"/>
              <a:satOff val="-22139"/>
              <a:lumOff val="81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36F2C73-FDEE-482C-BD57-39618ECC192C}">
      <dsp:nvSpPr>
        <dsp:cNvPr id="0" name=""/>
        <dsp:cNvSpPr/>
      </dsp:nvSpPr>
      <dsp:spPr>
        <a:xfrm>
          <a:off x="671907" y="485323"/>
          <a:ext cx="78548" cy="78547"/>
        </a:xfrm>
        <a:prstGeom prst="ellipse">
          <a:avLst/>
        </a:prstGeom>
        <a:gradFill rotWithShape="0">
          <a:gsLst>
            <a:gs pos="0">
              <a:schemeClr val="accent4">
                <a:hueOff val="5197846"/>
                <a:satOff val="-23984"/>
                <a:lumOff val="883"/>
                <a:alphaOff val="0"/>
                <a:satMod val="103000"/>
                <a:lumMod val="102000"/>
                <a:tint val="94000"/>
              </a:schemeClr>
            </a:gs>
            <a:gs pos="50000">
              <a:schemeClr val="accent4">
                <a:hueOff val="5197846"/>
                <a:satOff val="-23984"/>
                <a:lumOff val="883"/>
                <a:alphaOff val="0"/>
                <a:satMod val="110000"/>
                <a:lumMod val="100000"/>
                <a:shade val="100000"/>
              </a:schemeClr>
            </a:gs>
            <a:gs pos="100000">
              <a:schemeClr val="accent4">
                <a:hueOff val="5197846"/>
                <a:satOff val="-23984"/>
                <a:lumOff val="883"/>
                <a:alphaOff val="0"/>
                <a:lumMod val="99000"/>
                <a:satMod val="120000"/>
                <a:shade val="78000"/>
              </a:schemeClr>
            </a:gs>
          </a:gsLst>
          <a:lin ang="5400000" scaled="0"/>
        </a:gradFill>
        <a:ln w="6350" cap="flat" cmpd="sng" algn="ctr">
          <a:solidFill>
            <a:schemeClr val="accent4">
              <a:hueOff val="5197846"/>
              <a:satOff val="-23984"/>
              <a:lumOff val="88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795D6CD-6A47-466E-A3B4-717895967225}">
      <dsp:nvSpPr>
        <dsp:cNvPr id="0" name=""/>
        <dsp:cNvSpPr/>
      </dsp:nvSpPr>
      <dsp:spPr>
        <a:xfrm>
          <a:off x="504136" y="485323"/>
          <a:ext cx="78548" cy="78547"/>
        </a:xfrm>
        <a:prstGeom prst="ellipse">
          <a:avLst/>
        </a:prstGeom>
        <a:gradFill rotWithShape="0">
          <a:gsLst>
            <a:gs pos="0">
              <a:schemeClr val="accent4">
                <a:hueOff val="5597681"/>
                <a:satOff val="-25829"/>
                <a:lumOff val="950"/>
                <a:alphaOff val="0"/>
                <a:satMod val="103000"/>
                <a:lumMod val="102000"/>
                <a:tint val="94000"/>
              </a:schemeClr>
            </a:gs>
            <a:gs pos="50000">
              <a:schemeClr val="accent4">
                <a:hueOff val="5597681"/>
                <a:satOff val="-25829"/>
                <a:lumOff val="950"/>
                <a:alphaOff val="0"/>
                <a:satMod val="110000"/>
                <a:lumMod val="100000"/>
                <a:shade val="100000"/>
              </a:schemeClr>
            </a:gs>
            <a:gs pos="100000">
              <a:schemeClr val="accent4">
                <a:hueOff val="5597681"/>
                <a:satOff val="-25829"/>
                <a:lumOff val="950"/>
                <a:alphaOff val="0"/>
                <a:lumMod val="99000"/>
                <a:satMod val="120000"/>
                <a:shade val="78000"/>
              </a:schemeClr>
            </a:gs>
          </a:gsLst>
          <a:lin ang="5400000" scaled="0"/>
        </a:gradFill>
        <a:ln w="6350" cap="flat" cmpd="sng" algn="ctr">
          <a:solidFill>
            <a:schemeClr val="accent4">
              <a:hueOff val="5597681"/>
              <a:satOff val="-25829"/>
              <a:lumOff val="95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FBF42C0-D466-4E3F-90EE-908B34DF89EF}">
      <dsp:nvSpPr>
        <dsp:cNvPr id="0" name=""/>
        <dsp:cNvSpPr/>
      </dsp:nvSpPr>
      <dsp:spPr>
        <a:xfrm>
          <a:off x="336364" y="485323"/>
          <a:ext cx="78548" cy="78547"/>
        </a:xfrm>
        <a:prstGeom prst="ellipse">
          <a:avLst/>
        </a:prstGeom>
        <a:gradFill rotWithShape="0">
          <a:gsLst>
            <a:gs pos="0">
              <a:schemeClr val="accent4">
                <a:hueOff val="5997515"/>
                <a:satOff val="-27674"/>
                <a:lumOff val="1018"/>
                <a:alphaOff val="0"/>
                <a:satMod val="103000"/>
                <a:lumMod val="102000"/>
                <a:tint val="94000"/>
              </a:schemeClr>
            </a:gs>
            <a:gs pos="50000">
              <a:schemeClr val="accent4">
                <a:hueOff val="5997515"/>
                <a:satOff val="-27674"/>
                <a:lumOff val="1018"/>
                <a:alphaOff val="0"/>
                <a:satMod val="110000"/>
                <a:lumMod val="100000"/>
                <a:shade val="100000"/>
              </a:schemeClr>
            </a:gs>
            <a:gs pos="100000">
              <a:schemeClr val="accent4">
                <a:hueOff val="5997515"/>
                <a:satOff val="-27674"/>
                <a:lumOff val="1018"/>
                <a:alphaOff val="0"/>
                <a:lumMod val="99000"/>
                <a:satMod val="120000"/>
                <a:shade val="78000"/>
              </a:schemeClr>
            </a:gs>
          </a:gsLst>
          <a:lin ang="5400000" scaled="0"/>
        </a:gradFill>
        <a:ln w="6350" cap="flat" cmpd="sng" algn="ctr">
          <a:solidFill>
            <a:schemeClr val="accent4">
              <a:hueOff val="5997515"/>
              <a:satOff val="-27674"/>
              <a:lumOff val="101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75FF2B7-CE13-4DB4-8D42-6A0F249FD1DE}">
      <dsp:nvSpPr>
        <dsp:cNvPr id="0" name=""/>
        <dsp:cNvSpPr/>
      </dsp:nvSpPr>
      <dsp:spPr>
        <a:xfrm>
          <a:off x="168319" y="485323"/>
          <a:ext cx="78548" cy="78547"/>
        </a:xfrm>
        <a:prstGeom prst="ellipse">
          <a:avLst/>
        </a:prstGeom>
        <a:gradFill rotWithShape="0">
          <a:gsLst>
            <a:gs pos="0">
              <a:schemeClr val="accent4">
                <a:hueOff val="6397349"/>
                <a:satOff val="-29519"/>
                <a:lumOff val="1086"/>
                <a:alphaOff val="0"/>
                <a:satMod val="103000"/>
                <a:lumMod val="102000"/>
                <a:tint val="94000"/>
              </a:schemeClr>
            </a:gs>
            <a:gs pos="50000">
              <a:schemeClr val="accent4">
                <a:hueOff val="6397349"/>
                <a:satOff val="-29519"/>
                <a:lumOff val="1086"/>
                <a:alphaOff val="0"/>
                <a:satMod val="110000"/>
                <a:lumMod val="100000"/>
                <a:shade val="100000"/>
              </a:schemeClr>
            </a:gs>
            <a:gs pos="100000">
              <a:schemeClr val="accent4">
                <a:hueOff val="6397349"/>
                <a:satOff val="-29519"/>
                <a:lumOff val="1086"/>
                <a:alphaOff val="0"/>
                <a:lumMod val="99000"/>
                <a:satMod val="120000"/>
                <a:shade val="78000"/>
              </a:schemeClr>
            </a:gs>
          </a:gsLst>
          <a:lin ang="5400000" scaled="0"/>
        </a:gradFill>
        <a:ln w="6350" cap="flat" cmpd="sng" algn="ctr">
          <a:solidFill>
            <a:schemeClr val="accent4">
              <a:hueOff val="6397349"/>
              <a:satOff val="-29519"/>
              <a:lumOff val="108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A938748-B649-4D34-87AB-21DC64E5B69D}">
      <dsp:nvSpPr>
        <dsp:cNvPr id="0" name=""/>
        <dsp:cNvSpPr/>
      </dsp:nvSpPr>
      <dsp:spPr>
        <a:xfrm>
          <a:off x="547" y="485323"/>
          <a:ext cx="78548" cy="78547"/>
        </a:xfrm>
        <a:prstGeom prst="ellipse">
          <a:avLst/>
        </a:prstGeom>
        <a:gradFill rotWithShape="0">
          <a:gsLst>
            <a:gs pos="0">
              <a:schemeClr val="accent4">
                <a:hueOff val="6797183"/>
                <a:satOff val="-31364"/>
                <a:lumOff val="1154"/>
                <a:alphaOff val="0"/>
                <a:satMod val="103000"/>
                <a:lumMod val="102000"/>
                <a:tint val="94000"/>
              </a:schemeClr>
            </a:gs>
            <a:gs pos="50000">
              <a:schemeClr val="accent4">
                <a:hueOff val="6797183"/>
                <a:satOff val="-31364"/>
                <a:lumOff val="1154"/>
                <a:alphaOff val="0"/>
                <a:satMod val="110000"/>
                <a:lumMod val="100000"/>
                <a:shade val="100000"/>
              </a:schemeClr>
            </a:gs>
            <a:gs pos="100000">
              <a:schemeClr val="accent4">
                <a:hueOff val="6797183"/>
                <a:satOff val="-31364"/>
                <a:lumOff val="1154"/>
                <a:alphaOff val="0"/>
                <a:lumMod val="99000"/>
                <a:satMod val="120000"/>
                <a:shade val="78000"/>
              </a:schemeClr>
            </a:gs>
          </a:gsLst>
          <a:lin ang="5400000" scaled="0"/>
        </a:gradFill>
        <a:ln w="6350" cap="flat" cmpd="sng" algn="ctr">
          <a:solidFill>
            <a:schemeClr val="accent4">
              <a:hueOff val="6797183"/>
              <a:satOff val="-31364"/>
              <a:lumOff val="115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9F32940-C107-4EE9-BC46-816DCE37A561}">
      <dsp:nvSpPr>
        <dsp:cNvPr id="0" name=""/>
        <dsp:cNvSpPr/>
      </dsp:nvSpPr>
      <dsp:spPr>
        <a:xfrm>
          <a:off x="0" y="282624"/>
          <a:ext cx="920691" cy="202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488950">
            <a:lnSpc>
              <a:spcPct val="90000"/>
            </a:lnSpc>
            <a:spcBef>
              <a:spcPct val="0"/>
            </a:spcBef>
            <a:spcAft>
              <a:spcPct val="35000"/>
            </a:spcAft>
          </a:pPr>
          <a:r>
            <a:rPr lang="en-US" sz="1100" kern="1200" dirty="0" smtClean="0"/>
            <a:t>Expiration Date</a:t>
          </a:r>
          <a:endParaRPr lang="en-US" sz="1100" kern="1200" dirty="0"/>
        </a:p>
      </dsp:txBody>
      <dsp:txXfrm>
        <a:off x="0" y="282624"/>
        <a:ext cx="920691" cy="202053"/>
      </dsp:txXfrm>
    </dsp:sp>
    <dsp:sp modelId="{C50D4C81-F60B-44BF-9908-8E9C006B7223}">
      <dsp:nvSpPr>
        <dsp:cNvPr id="0" name=""/>
        <dsp:cNvSpPr/>
      </dsp:nvSpPr>
      <dsp:spPr>
        <a:xfrm>
          <a:off x="940397" y="1335912"/>
          <a:ext cx="157097" cy="157224"/>
        </a:xfrm>
        <a:prstGeom prst="ellipse">
          <a:avLst/>
        </a:prstGeom>
        <a:gradFill rotWithShape="0">
          <a:gsLst>
            <a:gs pos="0">
              <a:schemeClr val="accent4">
                <a:hueOff val="7996686"/>
                <a:satOff val="-36898"/>
                <a:lumOff val="1358"/>
                <a:alphaOff val="0"/>
                <a:satMod val="103000"/>
                <a:lumMod val="102000"/>
                <a:tint val="94000"/>
              </a:schemeClr>
            </a:gs>
            <a:gs pos="50000">
              <a:schemeClr val="accent4">
                <a:hueOff val="7996686"/>
                <a:satOff val="-36898"/>
                <a:lumOff val="1358"/>
                <a:alphaOff val="0"/>
                <a:satMod val="110000"/>
                <a:lumMod val="100000"/>
                <a:shade val="100000"/>
              </a:schemeClr>
            </a:gs>
            <a:gs pos="100000">
              <a:schemeClr val="accent4">
                <a:hueOff val="7996686"/>
                <a:satOff val="-36898"/>
                <a:lumOff val="1358"/>
                <a:alphaOff val="0"/>
                <a:lumMod val="99000"/>
                <a:satMod val="120000"/>
                <a:shade val="78000"/>
              </a:schemeClr>
            </a:gs>
          </a:gsLst>
          <a:lin ang="5400000" scaled="0"/>
        </a:gradFill>
        <a:ln w="6350" cap="flat" cmpd="sng" algn="ctr">
          <a:solidFill>
            <a:schemeClr val="accent4">
              <a:hueOff val="7996686"/>
              <a:satOff val="-36898"/>
              <a:lumOff val="135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AB8A884-C840-4883-B67E-897E46269737}">
      <dsp:nvSpPr>
        <dsp:cNvPr id="0" name=""/>
        <dsp:cNvSpPr/>
      </dsp:nvSpPr>
      <dsp:spPr>
        <a:xfrm>
          <a:off x="839679" y="1495978"/>
          <a:ext cx="78548" cy="78547"/>
        </a:xfrm>
        <a:prstGeom prst="ellipse">
          <a:avLst/>
        </a:prstGeom>
        <a:gradFill rotWithShape="0">
          <a:gsLst>
            <a:gs pos="0">
              <a:schemeClr val="accent4">
                <a:hueOff val="8396520"/>
                <a:satOff val="-38743"/>
                <a:lumOff val="1426"/>
                <a:alphaOff val="0"/>
                <a:satMod val="103000"/>
                <a:lumMod val="102000"/>
                <a:tint val="94000"/>
              </a:schemeClr>
            </a:gs>
            <a:gs pos="50000">
              <a:schemeClr val="accent4">
                <a:hueOff val="8396520"/>
                <a:satOff val="-38743"/>
                <a:lumOff val="1426"/>
                <a:alphaOff val="0"/>
                <a:satMod val="110000"/>
                <a:lumMod val="100000"/>
                <a:shade val="100000"/>
              </a:schemeClr>
            </a:gs>
            <a:gs pos="100000">
              <a:schemeClr val="accent4">
                <a:hueOff val="8396520"/>
                <a:satOff val="-38743"/>
                <a:lumOff val="1426"/>
                <a:alphaOff val="0"/>
                <a:lumMod val="99000"/>
                <a:satMod val="120000"/>
                <a:shade val="78000"/>
              </a:schemeClr>
            </a:gs>
          </a:gsLst>
          <a:lin ang="5400000" scaled="0"/>
        </a:gradFill>
        <a:ln w="6350" cap="flat" cmpd="sng" algn="ctr">
          <a:solidFill>
            <a:schemeClr val="accent4">
              <a:hueOff val="8396520"/>
              <a:satOff val="-38743"/>
              <a:lumOff val="142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733AEB2-B9D8-494E-91F8-6B7D55AFCE31}">
      <dsp:nvSpPr>
        <dsp:cNvPr id="0" name=""/>
        <dsp:cNvSpPr/>
      </dsp:nvSpPr>
      <dsp:spPr>
        <a:xfrm>
          <a:off x="671907" y="1495978"/>
          <a:ext cx="78548" cy="78547"/>
        </a:xfrm>
        <a:prstGeom prst="ellipse">
          <a:avLst/>
        </a:prstGeom>
        <a:gradFill rotWithShape="0">
          <a:gsLst>
            <a:gs pos="0">
              <a:schemeClr val="accent4">
                <a:hueOff val="8796355"/>
                <a:satOff val="-40588"/>
                <a:lumOff val="1493"/>
                <a:alphaOff val="0"/>
                <a:satMod val="103000"/>
                <a:lumMod val="102000"/>
                <a:tint val="94000"/>
              </a:schemeClr>
            </a:gs>
            <a:gs pos="50000">
              <a:schemeClr val="accent4">
                <a:hueOff val="8796355"/>
                <a:satOff val="-40588"/>
                <a:lumOff val="1493"/>
                <a:alphaOff val="0"/>
                <a:satMod val="110000"/>
                <a:lumMod val="100000"/>
                <a:shade val="100000"/>
              </a:schemeClr>
            </a:gs>
            <a:gs pos="100000">
              <a:schemeClr val="accent4">
                <a:hueOff val="8796355"/>
                <a:satOff val="-40588"/>
                <a:lumOff val="1493"/>
                <a:alphaOff val="0"/>
                <a:lumMod val="99000"/>
                <a:satMod val="120000"/>
                <a:shade val="78000"/>
              </a:schemeClr>
            </a:gs>
          </a:gsLst>
          <a:lin ang="5400000" scaled="0"/>
        </a:gradFill>
        <a:ln w="6350" cap="flat" cmpd="sng" algn="ctr">
          <a:solidFill>
            <a:schemeClr val="accent4">
              <a:hueOff val="8796355"/>
              <a:satOff val="-40588"/>
              <a:lumOff val="149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416C880-3131-4944-9059-2E1D39363C1E}">
      <dsp:nvSpPr>
        <dsp:cNvPr id="0" name=""/>
        <dsp:cNvSpPr/>
      </dsp:nvSpPr>
      <dsp:spPr>
        <a:xfrm>
          <a:off x="504136" y="1495978"/>
          <a:ext cx="78548" cy="78547"/>
        </a:xfrm>
        <a:prstGeom prst="ellipse">
          <a:avLst/>
        </a:prstGeom>
        <a:gradFill rotWithShape="0">
          <a:gsLst>
            <a:gs pos="0">
              <a:schemeClr val="accent4">
                <a:hueOff val="9196189"/>
                <a:satOff val="-42433"/>
                <a:lumOff val="1561"/>
                <a:alphaOff val="0"/>
                <a:satMod val="103000"/>
                <a:lumMod val="102000"/>
                <a:tint val="94000"/>
              </a:schemeClr>
            </a:gs>
            <a:gs pos="50000">
              <a:schemeClr val="accent4">
                <a:hueOff val="9196189"/>
                <a:satOff val="-42433"/>
                <a:lumOff val="1561"/>
                <a:alphaOff val="0"/>
                <a:satMod val="110000"/>
                <a:lumMod val="100000"/>
                <a:shade val="100000"/>
              </a:schemeClr>
            </a:gs>
            <a:gs pos="100000">
              <a:schemeClr val="accent4">
                <a:hueOff val="9196189"/>
                <a:satOff val="-42433"/>
                <a:lumOff val="1561"/>
                <a:alphaOff val="0"/>
                <a:lumMod val="99000"/>
                <a:satMod val="120000"/>
                <a:shade val="78000"/>
              </a:schemeClr>
            </a:gs>
          </a:gsLst>
          <a:lin ang="5400000" scaled="0"/>
        </a:gradFill>
        <a:ln w="6350" cap="flat" cmpd="sng" algn="ctr">
          <a:solidFill>
            <a:schemeClr val="accent4">
              <a:hueOff val="9196189"/>
              <a:satOff val="-42433"/>
              <a:lumOff val="156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80ABC32-C633-47DA-A7F2-25465CEA1F6E}">
      <dsp:nvSpPr>
        <dsp:cNvPr id="0" name=""/>
        <dsp:cNvSpPr/>
      </dsp:nvSpPr>
      <dsp:spPr>
        <a:xfrm>
          <a:off x="336364" y="1495978"/>
          <a:ext cx="78548" cy="78547"/>
        </a:xfrm>
        <a:prstGeom prst="ellipse">
          <a:avLst/>
        </a:prstGeom>
        <a:gradFill rotWithShape="0">
          <a:gsLst>
            <a:gs pos="0">
              <a:schemeClr val="accent4">
                <a:hueOff val="9596024"/>
                <a:satOff val="-44278"/>
                <a:lumOff val="1629"/>
                <a:alphaOff val="0"/>
                <a:satMod val="103000"/>
                <a:lumMod val="102000"/>
                <a:tint val="94000"/>
              </a:schemeClr>
            </a:gs>
            <a:gs pos="50000">
              <a:schemeClr val="accent4">
                <a:hueOff val="9596024"/>
                <a:satOff val="-44278"/>
                <a:lumOff val="1629"/>
                <a:alphaOff val="0"/>
                <a:satMod val="110000"/>
                <a:lumMod val="100000"/>
                <a:shade val="100000"/>
              </a:schemeClr>
            </a:gs>
            <a:gs pos="100000">
              <a:schemeClr val="accent4">
                <a:hueOff val="9596024"/>
                <a:satOff val="-44278"/>
                <a:lumOff val="1629"/>
                <a:alphaOff val="0"/>
                <a:lumMod val="99000"/>
                <a:satMod val="120000"/>
                <a:shade val="78000"/>
              </a:schemeClr>
            </a:gs>
          </a:gsLst>
          <a:lin ang="5400000" scaled="0"/>
        </a:gradFill>
        <a:ln w="6350" cap="flat" cmpd="sng" algn="ctr">
          <a:solidFill>
            <a:schemeClr val="accent4">
              <a:hueOff val="9596024"/>
              <a:satOff val="-44278"/>
              <a:lumOff val="162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63CDEB3-A89C-4C32-ABFE-B161FA0E997B}">
      <dsp:nvSpPr>
        <dsp:cNvPr id="0" name=""/>
        <dsp:cNvSpPr/>
      </dsp:nvSpPr>
      <dsp:spPr>
        <a:xfrm>
          <a:off x="168319" y="1495978"/>
          <a:ext cx="78548" cy="78547"/>
        </a:xfrm>
        <a:prstGeom prst="ellipse">
          <a:avLst/>
        </a:prstGeom>
        <a:gradFill rotWithShape="0">
          <a:gsLst>
            <a:gs pos="0">
              <a:schemeClr val="accent4">
                <a:hueOff val="9995858"/>
                <a:satOff val="-46123"/>
                <a:lumOff val="1697"/>
                <a:alphaOff val="0"/>
                <a:satMod val="103000"/>
                <a:lumMod val="102000"/>
                <a:tint val="94000"/>
              </a:schemeClr>
            </a:gs>
            <a:gs pos="50000">
              <a:schemeClr val="accent4">
                <a:hueOff val="9995858"/>
                <a:satOff val="-46123"/>
                <a:lumOff val="1697"/>
                <a:alphaOff val="0"/>
                <a:satMod val="110000"/>
                <a:lumMod val="100000"/>
                <a:shade val="100000"/>
              </a:schemeClr>
            </a:gs>
            <a:gs pos="100000">
              <a:schemeClr val="accent4">
                <a:hueOff val="9995858"/>
                <a:satOff val="-46123"/>
                <a:lumOff val="1697"/>
                <a:alphaOff val="0"/>
                <a:lumMod val="99000"/>
                <a:satMod val="120000"/>
                <a:shade val="78000"/>
              </a:schemeClr>
            </a:gs>
          </a:gsLst>
          <a:lin ang="5400000" scaled="0"/>
        </a:gradFill>
        <a:ln w="6350" cap="flat" cmpd="sng" algn="ctr">
          <a:solidFill>
            <a:schemeClr val="accent4">
              <a:hueOff val="9995858"/>
              <a:satOff val="-46123"/>
              <a:lumOff val="169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39CE58D-52D8-4F54-BEF9-02A66B0F9F85}">
      <dsp:nvSpPr>
        <dsp:cNvPr id="0" name=""/>
        <dsp:cNvSpPr/>
      </dsp:nvSpPr>
      <dsp:spPr>
        <a:xfrm>
          <a:off x="547" y="1495978"/>
          <a:ext cx="78548" cy="78547"/>
        </a:xfrm>
        <a:prstGeom prst="ellipse">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w="6350" cap="flat" cmpd="sng" algn="ctr">
          <a:solidFill>
            <a:schemeClr val="accent4">
              <a:hueOff val="10395692"/>
              <a:satOff val="-47968"/>
              <a:lumOff val="176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7F0AF4A-16E5-4728-ADCA-9816F8C57C74}">
      <dsp:nvSpPr>
        <dsp:cNvPr id="0" name=""/>
        <dsp:cNvSpPr/>
      </dsp:nvSpPr>
      <dsp:spPr>
        <a:xfrm>
          <a:off x="0" y="1293150"/>
          <a:ext cx="920691" cy="202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488950">
            <a:lnSpc>
              <a:spcPct val="90000"/>
            </a:lnSpc>
            <a:spcBef>
              <a:spcPct val="0"/>
            </a:spcBef>
            <a:spcAft>
              <a:spcPct val="35000"/>
            </a:spcAft>
          </a:pPr>
          <a:r>
            <a:rPr lang="en-US" sz="1100" kern="1200" dirty="0" smtClean="0"/>
            <a:t>Admin Date</a:t>
          </a:r>
          <a:endParaRPr lang="en-US" sz="1100" kern="1200" dirty="0"/>
        </a:p>
      </dsp:txBody>
      <dsp:txXfrm>
        <a:off x="0" y="1293150"/>
        <a:ext cx="920691" cy="2020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7A2F87-044C-4A9E-9657-5F8CA3ABCD83}">
      <dsp:nvSpPr>
        <dsp:cNvPr id="0" name=""/>
        <dsp:cNvSpPr/>
      </dsp:nvSpPr>
      <dsp:spPr>
        <a:xfrm>
          <a:off x="0" y="14672"/>
          <a:ext cx="1458946" cy="145894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672" tIns="42672" rIns="42672" bIns="42672" numCol="1" spcCol="1270" anchor="ctr" anchorCtr="0">
          <a:noAutofit/>
        </a:bodyPr>
        <a:lstStyle/>
        <a:p>
          <a:pPr lvl="0" algn="ctr" defTabSz="266700">
            <a:lnSpc>
              <a:spcPct val="90000"/>
            </a:lnSpc>
            <a:spcBef>
              <a:spcPct val="0"/>
            </a:spcBef>
            <a:spcAft>
              <a:spcPct val="35000"/>
            </a:spcAft>
          </a:pPr>
          <a:r>
            <a:rPr lang="en-US" sz="600" kern="1200" dirty="0" err="1" smtClean="0"/>
            <a:t>ObsHead</a:t>
          </a:r>
          <a:r>
            <a:rPr lang="en-US" sz="600" kern="1200" dirty="0" smtClean="0"/>
            <a:t> Table</a:t>
          </a:r>
          <a:endParaRPr lang="en-US" sz="600" kern="1200" dirty="0"/>
        </a:p>
      </dsp:txBody>
      <dsp:txXfrm>
        <a:off x="525512" y="87620"/>
        <a:ext cx="407921" cy="218842"/>
      </dsp:txXfrm>
    </dsp:sp>
    <dsp:sp modelId="{ED64D6F5-2F14-4FEA-8AB5-1C0FA65DBA61}">
      <dsp:nvSpPr>
        <dsp:cNvPr id="0" name=""/>
        <dsp:cNvSpPr/>
      </dsp:nvSpPr>
      <dsp:spPr>
        <a:xfrm>
          <a:off x="145894" y="306462"/>
          <a:ext cx="1167157" cy="1167157"/>
        </a:xfrm>
        <a:prstGeom prst="ellipse">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222250">
            <a:lnSpc>
              <a:spcPct val="90000"/>
            </a:lnSpc>
            <a:spcBef>
              <a:spcPct val="0"/>
            </a:spcBef>
            <a:spcAft>
              <a:spcPct val="35000"/>
            </a:spcAft>
          </a:pPr>
          <a:r>
            <a:rPr lang="en-US" sz="500" kern="1200" dirty="0" smtClean="0"/>
            <a:t>GE Migration Tool</a:t>
          </a:r>
          <a:endParaRPr lang="en-US" sz="500" kern="1200" dirty="0"/>
        </a:p>
      </dsp:txBody>
      <dsp:txXfrm>
        <a:off x="525512" y="376491"/>
        <a:ext cx="407921" cy="210088"/>
      </dsp:txXfrm>
    </dsp:sp>
    <dsp:sp modelId="{DBDDABA0-F4E0-4D57-A57B-5AC3C6E5F8C9}">
      <dsp:nvSpPr>
        <dsp:cNvPr id="0" name=""/>
        <dsp:cNvSpPr/>
      </dsp:nvSpPr>
      <dsp:spPr>
        <a:xfrm>
          <a:off x="291789" y="598251"/>
          <a:ext cx="875368" cy="875368"/>
        </a:xfrm>
        <a:prstGeom prst="ellipse">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222250">
            <a:lnSpc>
              <a:spcPct val="90000"/>
            </a:lnSpc>
            <a:spcBef>
              <a:spcPct val="0"/>
            </a:spcBef>
            <a:spcAft>
              <a:spcPct val="35000"/>
            </a:spcAft>
          </a:pPr>
          <a:r>
            <a:rPr lang="en-US" sz="500" kern="1200" dirty="0" smtClean="0"/>
            <a:t>OUP List</a:t>
          </a:r>
          <a:endParaRPr lang="en-US" sz="500" kern="1200" dirty="0"/>
        </a:p>
      </dsp:txBody>
      <dsp:txXfrm>
        <a:off x="525512" y="663904"/>
        <a:ext cx="407921" cy="196957"/>
      </dsp:txXfrm>
    </dsp:sp>
    <dsp:sp modelId="{4EEC7449-E99F-4683-95CD-839F2331C14F}">
      <dsp:nvSpPr>
        <dsp:cNvPr id="0" name=""/>
        <dsp:cNvSpPr/>
      </dsp:nvSpPr>
      <dsp:spPr>
        <a:xfrm>
          <a:off x="377969" y="856006"/>
          <a:ext cx="703008" cy="651647"/>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222250">
            <a:lnSpc>
              <a:spcPct val="90000"/>
            </a:lnSpc>
            <a:spcBef>
              <a:spcPct val="0"/>
            </a:spcBef>
            <a:spcAft>
              <a:spcPct val="35000"/>
            </a:spcAft>
          </a:pPr>
          <a:r>
            <a:rPr lang="en-US" sz="500" kern="1200" dirty="0" smtClean="0"/>
            <a:t>Immunization  </a:t>
          </a:r>
          <a:r>
            <a:rPr lang="en-US" sz="500" kern="1200" dirty="0" err="1" smtClean="0"/>
            <a:t>Obs</a:t>
          </a:r>
          <a:r>
            <a:rPr lang="en-US" sz="500" kern="1200" dirty="0" smtClean="0"/>
            <a:t> Used</a:t>
          </a:r>
          <a:endParaRPr lang="en-US" sz="500" kern="1200" dirty="0"/>
        </a:p>
      </dsp:txBody>
      <dsp:txXfrm>
        <a:off x="480922" y="1018918"/>
        <a:ext cx="497101" cy="325823"/>
      </dsp:txXfrm>
    </dsp:sp>
  </dsp:spTree>
</dsp:drawing>
</file>

<file path=ppt/diagrams/layout1.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4B6824-7023-4228-BB04-DF38B9F7BAD4}" type="datetimeFigureOut">
              <a:rPr lang="en-US" smtClean="0"/>
              <a:t>8/19/2019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2B4D55-8C27-4C2C-B1CD-E79AEC43B316}" type="slidenum">
              <a:rPr lang="en-US" smtClean="0"/>
              <a:t>‹#›</a:t>
            </a:fld>
            <a:endParaRPr lang="en-US"/>
          </a:p>
        </p:txBody>
      </p:sp>
    </p:spTree>
    <p:extLst>
      <p:ext uri="{BB962C8B-B14F-4D97-AF65-F5344CB8AC3E}">
        <p14:creationId xmlns:p14="http://schemas.microsoft.com/office/powerpoint/2010/main" val="2299718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I’m Will, and part of the Clinical Data Warehouse effort on</a:t>
            </a:r>
            <a:r>
              <a:rPr lang="en-US" baseline="0" dirty="0" smtClean="0"/>
              <a:t> campus.  I started as a conventional statistician and researcher, and based on experience with integrating our investigations with state agency data , our group moved into the world of EMRs and CDWs.</a:t>
            </a:r>
          </a:p>
          <a:p>
            <a:endParaRPr lang="en-US" baseline="0" dirty="0" smtClean="0"/>
          </a:p>
          <a:p>
            <a:r>
              <a:rPr lang="en-US" baseline="0" dirty="0" smtClean="0"/>
              <a:t>I think these experiences has allowed our group to relate well with current PIs, as well as build a CDW ecosystem that works well with statisticians and DBAs in other groups.</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580631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multi-site</a:t>
            </a:r>
            <a:r>
              <a:rPr lang="en-US" baseline="0" dirty="0" smtClean="0"/>
              <a:t> project monitors kids prescribed with off label meds –with an important constraint.  We can’t perform any extra procedures.  Some of these cells need spinal fluid, but the study can’t get it unless it’s already being collected.  So it’s really important to get the info to the research nurses early in the morning to piggy back the collections.  Information that is a day old is worthless, especially for the inpatients.  The whole approach needs to be proactive and anticipatory, leveraging automation to deliver reports quickly.</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11</a:t>
            </a:fld>
            <a:endParaRPr lang="en-US"/>
          </a:p>
        </p:txBody>
      </p:sp>
    </p:spTree>
    <p:extLst>
      <p:ext uri="{BB962C8B-B14F-4D97-AF65-F5344CB8AC3E}">
        <p14:creationId xmlns:p14="http://schemas.microsoft.com/office/powerpoint/2010/main" val="1362862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piece</a:t>
            </a:r>
            <a:r>
              <a:rPr lang="en-US" baseline="0" dirty="0" smtClean="0"/>
              <a:t> I’m proud of.  It demonstrates that investing in the </a:t>
            </a:r>
            <a:r>
              <a:rPr lang="en-US" baseline="0" dirty="0" err="1" smtClean="0"/>
              <a:t>spiderweb’s</a:t>
            </a:r>
            <a:r>
              <a:rPr lang="en-US" baseline="0" dirty="0" smtClean="0"/>
              <a:t> breadth and the report’s ergonomics can translate into substantial gains.</a:t>
            </a:r>
          </a:p>
          <a:p>
            <a:endParaRPr lang="en-US" baseline="0" dirty="0" smtClean="0"/>
          </a:p>
          <a:p>
            <a:r>
              <a:rPr lang="en-US" baseline="0" dirty="0" smtClean="0"/>
              <a:t>Our pace in our first seven months is twice as large as the 2</a:t>
            </a:r>
            <a:r>
              <a:rPr lang="en-US" baseline="30000" dirty="0" smtClean="0"/>
              <a:t>nd</a:t>
            </a:r>
            <a:r>
              <a:rPr lang="en-US" baseline="0" dirty="0" smtClean="0"/>
              <a:t> highest.  Besides the pace, our total volume is 4</a:t>
            </a:r>
            <a:r>
              <a:rPr lang="en-US" baseline="30000" dirty="0" smtClean="0"/>
              <a:t>th</a:t>
            </a:r>
            <a:r>
              <a:rPr lang="en-US" baseline="0" dirty="0" smtClean="0"/>
              <a:t> highest overall, even when considering locations that started years ago.</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13</a:t>
            </a:fld>
            <a:endParaRPr lang="en-US"/>
          </a:p>
        </p:txBody>
      </p:sp>
    </p:spTree>
    <p:extLst>
      <p:ext uri="{BB962C8B-B14F-4D97-AF65-F5344CB8AC3E}">
        <p14:creationId xmlns:p14="http://schemas.microsoft.com/office/powerpoint/2010/main" val="969088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Breaking down the contributions</a:t>
            </a:r>
            <a:r>
              <a:rPr lang="en-US" baseline="0" dirty="0" smtClean="0"/>
              <a:t> of the sites over time, you’ll see the outpatients dominate.  Some is attributable to their process, some is attributable to the volume of patients and types of typical drugs.</a:t>
            </a:r>
          </a:p>
          <a:p>
            <a:endParaRPr lang="en-US" baseline="0" dirty="0" smtClean="0"/>
          </a:p>
          <a:p>
            <a:r>
              <a:rPr lang="en-US" baseline="0" dirty="0" smtClean="0"/>
              <a:t>You’ll also notice that it took a few months to build up the pace, if you ignore the 50 days we lost due to an IRB reapplication.  And our recent pace of 15/month is very favorable within the context of the previous table.</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14</a:t>
            </a:fld>
            <a:endParaRPr lang="en-US"/>
          </a:p>
        </p:txBody>
      </p:sp>
    </p:spTree>
    <p:extLst>
      <p:ext uri="{BB962C8B-B14F-4D97-AF65-F5344CB8AC3E}">
        <p14:creationId xmlns:p14="http://schemas.microsoft.com/office/powerpoint/2010/main" val="560986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tx1"/>
                </a:solidFill>
                <a:latin typeface="+mn-lt"/>
                <a:ea typeface="+mn-ea"/>
                <a:cs typeface="+mn-cs"/>
              </a:rPr>
              <a:t>Research nurses use the MRN hyperlink on the eligibility report to document approached/consent/assent in </a:t>
            </a:r>
            <a:r>
              <a:rPr lang="en-US" sz="1000" kern="1200" dirty="0" err="1" smtClean="0">
                <a:solidFill>
                  <a:schemeClr val="tx1"/>
                </a:solidFill>
                <a:latin typeface="+mn-lt"/>
                <a:ea typeface="+mn-ea"/>
                <a:cs typeface="+mn-cs"/>
              </a:rPr>
              <a:t>REDCap</a:t>
            </a:r>
            <a:r>
              <a:rPr lang="en-US" sz="1000" kern="1200" dirty="0" smtClean="0">
                <a:solidFill>
                  <a:schemeClr val="tx1"/>
                </a:solidFill>
                <a:latin typeface="+mn-lt"/>
                <a:ea typeface="+mn-ea"/>
                <a:cs typeface="+mn-cs"/>
              </a:rPr>
              <a:t>.</a:t>
            </a:r>
          </a:p>
          <a:p>
            <a:r>
              <a:rPr lang="en-US" sz="1000" kern="1200" dirty="0" smtClean="0">
                <a:solidFill>
                  <a:schemeClr val="tx1"/>
                </a:solidFill>
                <a:latin typeface="+mn-lt"/>
                <a:ea typeface="+mn-ea"/>
                <a:cs typeface="+mn-cs"/>
              </a:rPr>
              <a:t>If a patient or guardians ‘declines’ consent or assent, the patient is removed from future eligibility reports.</a:t>
            </a:r>
          </a:p>
          <a:p>
            <a:r>
              <a:rPr lang="en-US" sz="1000" kern="1200" dirty="0" smtClean="0">
                <a:solidFill>
                  <a:schemeClr val="tx1"/>
                </a:solidFill>
                <a:latin typeface="+mn-lt"/>
                <a:ea typeface="+mn-ea"/>
                <a:cs typeface="+mn-cs"/>
              </a:rPr>
              <a:t>This also allows us to create summary stats for the investigators to monitor progress, address issues with resource allocation, etc. </a:t>
            </a:r>
          </a:p>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20</a:t>
            </a:fld>
            <a:endParaRPr lang="en-US"/>
          </a:p>
        </p:txBody>
      </p:sp>
    </p:spTree>
    <p:extLst>
      <p:ext uri="{BB962C8B-B14F-4D97-AF65-F5344CB8AC3E}">
        <p14:creationId xmlns:p14="http://schemas.microsoft.com/office/powerpoint/2010/main" val="12786502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[15 min</a:t>
            </a:r>
            <a:r>
              <a:rPr lang="en-US" baseline="0" dirty="0" smtClean="0"/>
              <a:t> cumulative]</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22</a:t>
            </a:fld>
            <a:endParaRPr lang="en-US"/>
          </a:p>
        </p:txBody>
      </p:sp>
    </p:spTree>
    <p:extLst>
      <p:ext uri="{BB962C8B-B14F-4D97-AF65-F5344CB8AC3E}">
        <p14:creationId xmlns:p14="http://schemas.microsoft.com/office/powerpoint/2010/main" val="10237092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endParaRPr lang="en-US" dirty="0" smtClean="0"/>
          </a:p>
          <a:p>
            <a:r>
              <a:rPr lang="en-US" dirty="0" smtClean="0"/>
              <a:t>[</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23</a:t>
            </a:fld>
            <a:endParaRPr lang="en-US"/>
          </a:p>
        </p:txBody>
      </p:sp>
    </p:spTree>
    <p:extLst>
      <p:ext uri="{BB962C8B-B14F-4D97-AF65-F5344CB8AC3E}">
        <p14:creationId xmlns:p14="http://schemas.microsoft.com/office/powerpoint/2010/main" val="21732966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24</a:t>
            </a:fld>
            <a:endParaRPr lang="en-US"/>
          </a:p>
        </p:txBody>
      </p:sp>
    </p:spTree>
    <p:extLst>
      <p:ext uri="{BB962C8B-B14F-4D97-AF65-F5344CB8AC3E}">
        <p14:creationId xmlns:p14="http://schemas.microsoft.com/office/powerpoint/2010/main" val="23334576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second study is an example that’s</a:t>
            </a:r>
            <a:r>
              <a:rPr lang="en-US" baseline="0" dirty="0" smtClean="0"/>
              <a:t> essentially a subset of POPS.</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27</a:t>
            </a:fld>
            <a:endParaRPr lang="en-US"/>
          </a:p>
        </p:txBody>
      </p:sp>
    </p:spTree>
    <p:extLst>
      <p:ext uri="{BB962C8B-B14F-4D97-AF65-F5344CB8AC3E}">
        <p14:creationId xmlns:p14="http://schemas.microsoft.com/office/powerpoint/2010/main" val="18603339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28</a:t>
            </a:fld>
            <a:endParaRPr lang="en-US"/>
          </a:p>
        </p:txBody>
      </p:sp>
    </p:spTree>
    <p:extLst>
      <p:ext uri="{BB962C8B-B14F-4D97-AF65-F5344CB8AC3E}">
        <p14:creationId xmlns:p14="http://schemas.microsoft.com/office/powerpoint/2010/main" val="861348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Sometimes it isn’t a question of efficiency, but of</a:t>
            </a:r>
            <a:r>
              <a:rPr lang="en-US" baseline="0" dirty="0" smtClean="0"/>
              <a:t> existence.</a:t>
            </a:r>
            <a:endParaRPr lang="en-US" dirty="0" smtClean="0"/>
          </a:p>
          <a:p>
            <a:endParaRPr lang="en-US" dirty="0" smtClean="0"/>
          </a:p>
          <a:p>
            <a:r>
              <a:rPr lang="en-US" dirty="0" smtClean="0"/>
              <a:t>In the 5</a:t>
            </a:r>
            <a:r>
              <a:rPr lang="en-US" baseline="0" dirty="0" smtClean="0"/>
              <a:t> months </a:t>
            </a:r>
            <a:r>
              <a:rPr lang="en-US" dirty="0" smtClean="0"/>
              <a:t>before our involvement, they had recruited  zero patients.</a:t>
            </a:r>
          </a:p>
          <a:p>
            <a:endParaRPr lang="en-US" dirty="0" smtClean="0"/>
          </a:p>
          <a:p>
            <a:r>
              <a:rPr lang="en-US" dirty="0" smtClean="0"/>
              <a:t>In the 3 months since our involvement, they have consented</a:t>
            </a:r>
            <a:r>
              <a:rPr lang="en-US" baseline="0" dirty="0" smtClean="0"/>
              <a:t> six patients.</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30</a:t>
            </a:fld>
            <a:endParaRPr lang="en-US"/>
          </a:p>
        </p:txBody>
      </p:sp>
    </p:spTree>
    <p:extLst>
      <p:ext uri="{BB962C8B-B14F-4D97-AF65-F5344CB8AC3E}">
        <p14:creationId xmlns:p14="http://schemas.microsoft.com/office/powerpoint/2010/main" val="341799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entire ecosystem</a:t>
            </a:r>
            <a:r>
              <a:rPr lang="en-US" baseline="0" dirty="0" smtClean="0"/>
              <a:t> can be represented by these six columns.  The EMR and other collection databases sit in the 1</a:t>
            </a:r>
            <a:r>
              <a:rPr lang="en-US" baseline="30000" dirty="0" smtClean="0"/>
              <a:t>st</a:t>
            </a:r>
            <a:r>
              <a:rPr lang="en-US" baseline="0" dirty="0" smtClean="0"/>
              <a:t> column and feed the warehouse in the third.  This movement is automated.  Inside the warehouse, the info from the different  sources are staged &amp; combined.  Different patients can be placed in the same table.  Perhaps more importantly, records for a single patient that are scattered across different sources are linked.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When a investigation is approved by the IRB, we can develop a tiny database in </a:t>
            </a:r>
            <a:r>
              <a:rPr lang="en-US" baseline="0" dirty="0" err="1" smtClean="0"/>
              <a:t>REDCap</a:t>
            </a:r>
            <a:r>
              <a:rPr lang="en-US" baseline="0" dirty="0" smtClean="0"/>
              <a:t> that contains the dataset needed for their analysis (5</a:t>
            </a:r>
            <a:r>
              <a:rPr lang="en-US" baseline="30000" dirty="0" smtClean="0"/>
              <a:t>th</a:t>
            </a:r>
            <a:r>
              <a:rPr lang="en-US" baseline="0" dirty="0" smtClean="0"/>
              <a:t> column).  There are a few reasons why </a:t>
            </a:r>
            <a:r>
              <a:rPr lang="en-US" baseline="0" dirty="0" err="1" smtClean="0"/>
              <a:t>REDCap</a:t>
            </a:r>
            <a:r>
              <a:rPr lang="en-US" baseline="0" dirty="0" smtClean="0"/>
              <a:t> is preferred.  First, it’s more secure and scalable than distributing loose Excel files.  Second, </a:t>
            </a:r>
            <a:r>
              <a:rPr lang="en-US" baseline="0" dirty="0" err="1" smtClean="0"/>
              <a:t>REDCap</a:t>
            </a:r>
            <a:r>
              <a:rPr lang="en-US" baseline="0" dirty="0" smtClean="0"/>
              <a:t> has a lot of momentum and adoption, so it’s become familiar to a lot of people on campus.  The same software system the clinical researcher learned (for example) for randomized trials is leverage here for these observational studies.  Although the research/QA methodology is very different, the software is the same.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We’ve always emphasized that we are developing this to be as modular as possible.  If someone could benefit from a few columns, they don’t have to commit to the whole thing. This modular approach has paid off, and I’ll return to that in the last few slides.</a:t>
            </a:r>
          </a:p>
        </p:txBody>
      </p:sp>
      <p:sp>
        <p:nvSpPr>
          <p:cNvPr id="4" name="Slide Number Placeholder 3"/>
          <p:cNvSpPr>
            <a:spLocks noGrp="1"/>
          </p:cNvSpPr>
          <p:nvPr>
            <p:ph type="sldNum" sz="quarter" idx="10"/>
          </p:nvPr>
        </p:nvSpPr>
        <p:spPr/>
        <p:txBody>
          <a:bodyPr/>
          <a:lstStyle/>
          <a:p>
            <a:fld id="{9ED73DBF-282D-4756-9D64-E939A17BC891}" type="slidenum">
              <a:rPr lang="en-US" smtClean="0"/>
              <a:t>2</a:t>
            </a:fld>
            <a:endParaRPr lang="en-US"/>
          </a:p>
        </p:txBody>
      </p:sp>
    </p:spTree>
    <p:extLst>
      <p:ext uri="{BB962C8B-B14F-4D97-AF65-F5344CB8AC3E}">
        <p14:creationId xmlns:p14="http://schemas.microsoft.com/office/powerpoint/2010/main" val="2935106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example of where we were allowed to compete</a:t>
            </a:r>
            <a:r>
              <a:rPr lang="en-US" baseline="0" dirty="0" smtClean="0"/>
              <a:t> for funding because we had the CDW infrastructure.</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32</a:t>
            </a:fld>
            <a:endParaRPr lang="en-US"/>
          </a:p>
        </p:txBody>
      </p:sp>
    </p:spTree>
    <p:extLst>
      <p:ext uri="{BB962C8B-B14F-4D97-AF65-F5344CB8AC3E}">
        <p14:creationId xmlns:p14="http://schemas.microsoft.com/office/powerpoint/2010/main" val="42489737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33</a:t>
            </a:fld>
            <a:endParaRPr lang="en-US"/>
          </a:p>
        </p:txBody>
      </p:sp>
    </p:spTree>
    <p:extLst>
      <p:ext uri="{BB962C8B-B14F-4D97-AF65-F5344CB8AC3E}">
        <p14:creationId xmlns:p14="http://schemas.microsoft.com/office/powerpoint/2010/main" val="3726468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dirty="0" smtClean="0"/>
              <a:t>Here’s a clinical outcome project that has very little overlap with the</a:t>
            </a:r>
            <a:r>
              <a:rPr lang="en-US" sz="4000" baseline="0" dirty="0" smtClean="0"/>
              <a:t> projects discussed so far.  We’ve found that the CDW supports a broad range of departments, outcomes, and scopes.</a:t>
            </a:r>
            <a:endParaRPr lang="en-US" sz="4000" dirty="0"/>
          </a:p>
        </p:txBody>
      </p:sp>
      <p:sp>
        <p:nvSpPr>
          <p:cNvPr id="4" name="Slide Number Placeholder 3"/>
          <p:cNvSpPr>
            <a:spLocks noGrp="1"/>
          </p:cNvSpPr>
          <p:nvPr>
            <p:ph type="sldNum" sz="quarter" idx="10"/>
          </p:nvPr>
        </p:nvSpPr>
        <p:spPr/>
        <p:txBody>
          <a:bodyPr/>
          <a:lstStyle/>
          <a:p>
            <a:fld id="{372B4D55-8C27-4C2C-B1CD-E79AEC43B316}" type="slidenum">
              <a:rPr lang="en-US" smtClean="0"/>
              <a:t>36</a:t>
            </a:fld>
            <a:endParaRPr lang="en-US"/>
          </a:p>
        </p:txBody>
      </p:sp>
    </p:spTree>
    <p:extLst>
      <p:ext uri="{BB962C8B-B14F-4D97-AF65-F5344CB8AC3E}">
        <p14:creationId xmlns:p14="http://schemas.microsoft.com/office/powerpoint/2010/main" val="32227902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37</a:t>
            </a:fld>
            <a:endParaRPr lang="en-US"/>
          </a:p>
        </p:txBody>
      </p:sp>
    </p:spTree>
    <p:extLst>
      <p:ext uri="{BB962C8B-B14F-4D97-AF65-F5344CB8AC3E}">
        <p14:creationId xmlns:p14="http://schemas.microsoft.com/office/powerpoint/2010/main" val="24532764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Examine the transition from hospital to clinic.  Requires</a:t>
            </a:r>
            <a:r>
              <a:rPr lang="en-US" baseline="0" dirty="0" smtClean="0"/>
              <a:t> integration of our two major EMRs and of the clinic billing system..</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38</a:t>
            </a:fld>
            <a:endParaRPr lang="en-US"/>
          </a:p>
        </p:txBody>
      </p:sp>
    </p:spTree>
    <p:extLst>
      <p:ext uri="{BB962C8B-B14F-4D97-AF65-F5344CB8AC3E}">
        <p14:creationId xmlns:p14="http://schemas.microsoft.com/office/powerpoint/2010/main" val="8486124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Reminded of another</a:t>
            </a:r>
            <a:r>
              <a:rPr lang="en-US" baseline="0" dirty="0" smtClean="0"/>
              <a:t> Dilbert cartoon where Dilbert is asked to average dirty data to fix inconsistencies and his retort is why not multiply instead</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5872053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two bullets produce</a:t>
            </a:r>
            <a:r>
              <a:rPr lang="en-US" baseline="0" dirty="0" smtClean="0"/>
              <a:t> the real difficulty.  There is so much heterogeneity over times, places, and staff.</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46</a:t>
            </a:fld>
            <a:endParaRPr lang="en-US"/>
          </a:p>
        </p:txBody>
      </p:sp>
    </p:spTree>
    <p:extLst>
      <p:ext uri="{BB962C8B-B14F-4D97-AF65-F5344CB8AC3E}">
        <p14:creationId xmlns:p14="http://schemas.microsoft.com/office/powerpoint/2010/main" val="35565705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47</a:t>
            </a:fld>
            <a:endParaRPr lang="en-US"/>
          </a:p>
        </p:txBody>
      </p:sp>
    </p:spTree>
    <p:extLst>
      <p:ext uri="{BB962C8B-B14F-4D97-AF65-F5344CB8AC3E}">
        <p14:creationId xmlns:p14="http://schemas.microsoft.com/office/powerpoint/2010/main" val="24280024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p>
          <a:p>
            <a:r>
              <a:rPr lang="en-US" dirty="0" smtClean="0"/>
              <a:t>Also mention GIS capabilities</a:t>
            </a:r>
            <a:r>
              <a:rPr lang="en-US" baseline="0" dirty="0" smtClean="0"/>
              <a:t> and surveillance</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t>49</a:t>
            </a:fld>
            <a:endParaRPr lang="en-US"/>
          </a:p>
        </p:txBody>
      </p:sp>
    </p:spTree>
    <p:extLst>
      <p:ext uri="{BB962C8B-B14F-4D97-AF65-F5344CB8AC3E}">
        <p14:creationId xmlns:p14="http://schemas.microsoft.com/office/powerpoint/2010/main" val="19304300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working with two informatics groups on camps</a:t>
            </a:r>
            <a:r>
              <a:rPr lang="en-US" baseline="0" dirty="0" smtClean="0"/>
              <a:t> to consolidate a lot of</a:t>
            </a:r>
          </a:p>
          <a:p>
            <a:endParaRPr lang="en-US" baseline="0" dirty="0" smtClean="0"/>
          </a:p>
          <a:p>
            <a:r>
              <a:rPr lang="en-US" dirty="0" smtClean="0"/>
              <a:t>It will be hosted and maintained</a:t>
            </a:r>
            <a:r>
              <a:rPr lang="en-US" baseline="0" dirty="0" smtClean="0"/>
              <a:t> by a </a:t>
            </a:r>
            <a:r>
              <a:rPr lang="en-US" dirty="0" smtClean="0"/>
              <a:t>new IT group,</a:t>
            </a:r>
            <a:r>
              <a:rPr lang="en-US" baseline="0" dirty="0" smtClean="0"/>
              <a:t> directed by vet of the OU EMR.  They’re charged with building a warehouse for the whole campus, and they’ll likely take over the databases and pipeline code in the first three columns of our diagram.  They’ll provide a project-agnostic warehouse to us, to OU </a:t>
            </a:r>
            <a:r>
              <a:rPr lang="en-US" baseline="0" dirty="0" smtClean="0"/>
              <a:t>Physicians, </a:t>
            </a:r>
            <a:r>
              <a:rPr lang="en-US" baseline="0" dirty="0" smtClean="0"/>
              <a:t>and to the hospital.  The three groups will still develop our own downstream data lakes to support our specialized investigations.  Some of our derived products and stable pipeline will provide a jump, and they have things we could benefit from too.</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51</a:t>
            </a:fld>
            <a:endParaRPr lang="en-US"/>
          </a:p>
        </p:txBody>
      </p:sp>
    </p:spTree>
    <p:extLst>
      <p:ext uri="{BB962C8B-B14F-4D97-AF65-F5344CB8AC3E}">
        <p14:creationId xmlns:p14="http://schemas.microsoft.com/office/powerpoint/2010/main" val="4079300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are the data sources for the research projects that we’ve assisted with.  Roughly in descending order of frequency.  (And maybe not coincidentally, by descending order of IRB involvement.)</a:t>
            </a:r>
          </a:p>
          <a:p>
            <a:endParaRPr lang="en-US" dirty="0" smtClean="0"/>
          </a:p>
          <a:p>
            <a:r>
              <a:rPr lang="en-US" dirty="0" smtClean="0"/>
              <a:t>Most of our projects</a:t>
            </a:r>
            <a:r>
              <a:rPr lang="en-US" baseline="0" dirty="0" smtClean="0"/>
              <a:t> involve inpatient EMRs, outpatient EMRs, and billing systems</a:t>
            </a:r>
            <a:r>
              <a:rPr lang="en-US" dirty="0" smtClean="0"/>
              <a:t>.</a:t>
            </a:r>
            <a:endParaRPr lang="en-US" baseline="0" dirty="0" smtClean="0"/>
          </a:p>
        </p:txBody>
      </p:sp>
      <p:sp>
        <p:nvSpPr>
          <p:cNvPr id="4" name="Slide Number Placeholder 3"/>
          <p:cNvSpPr>
            <a:spLocks noGrp="1"/>
          </p:cNvSpPr>
          <p:nvPr>
            <p:ph type="sldNum" sz="quarter" idx="10"/>
          </p:nvPr>
        </p:nvSpPr>
        <p:spPr/>
        <p:txBody>
          <a:bodyPr/>
          <a:lstStyle/>
          <a:p>
            <a:fld id="{795E7D87-CD48-43C8-A7EA-8D4BB480ED50}" type="slidenum">
              <a:rPr lang="en-US" smtClean="0"/>
              <a:t>3</a:t>
            </a:fld>
            <a:endParaRPr lang="en-US"/>
          </a:p>
        </p:txBody>
      </p:sp>
    </p:spTree>
    <p:extLst>
      <p:ext uri="{BB962C8B-B14F-4D97-AF65-F5344CB8AC3E}">
        <p14:creationId xmlns:p14="http://schemas.microsoft.com/office/powerpoint/2010/main" val="42263647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“Learning Health Systems” part is a passion of Matt Atkins, the head of Informatics at OU Physicians I</a:t>
            </a:r>
            <a:r>
              <a:rPr lang="en-US" baseline="0" dirty="0" smtClean="0"/>
              <a:t> mentioned in the previous slide</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52</a:t>
            </a:fld>
            <a:endParaRPr lang="en-US"/>
          </a:p>
        </p:txBody>
      </p:sp>
    </p:spTree>
    <p:extLst>
      <p:ext uri="{BB962C8B-B14F-4D97-AF65-F5344CB8AC3E}">
        <p14:creationId xmlns:p14="http://schemas.microsoft.com/office/powerpoint/2010/main" val="28106016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54</a:t>
            </a:fld>
            <a:endParaRPr lang="en-US">
              <a:solidFill>
                <a:prstClr val="black"/>
              </a:solidFill>
            </a:endParaRPr>
          </a:p>
        </p:txBody>
      </p:sp>
    </p:spTree>
    <p:extLst>
      <p:ext uri="{BB962C8B-B14F-4D97-AF65-F5344CB8AC3E}">
        <p14:creationId xmlns:p14="http://schemas.microsoft.com/office/powerpoint/2010/main" val="33423175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 immunization project. Once our work is complete, the restructured</a:t>
            </a:r>
            <a:r>
              <a:rPr lang="en-US" baseline="0" dirty="0" smtClean="0"/>
              <a:t> data will be incorporated into clinical decision support within the ambulatory EMR system.</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56</a:t>
            </a:fld>
            <a:endParaRPr lang="en-US"/>
          </a:p>
        </p:txBody>
      </p:sp>
    </p:spTree>
    <p:extLst>
      <p:ext uri="{BB962C8B-B14F-4D97-AF65-F5344CB8AC3E}">
        <p14:creationId xmlns:p14="http://schemas.microsoft.com/office/powerpoint/2010/main" val="21836149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Clinical</a:t>
            </a:r>
            <a:r>
              <a:rPr lang="en-US" baseline="0" dirty="0" smtClean="0"/>
              <a:t> Decision Support- better treatment recommendations, diagnostics, &amp; decisions</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57</a:t>
            </a:fld>
            <a:endParaRPr lang="en-US">
              <a:solidFill>
                <a:prstClr val="black"/>
              </a:solidFill>
            </a:endParaRPr>
          </a:p>
        </p:txBody>
      </p:sp>
    </p:spTree>
    <p:extLst>
      <p:ext uri="{BB962C8B-B14F-4D97-AF65-F5344CB8AC3E}">
        <p14:creationId xmlns:p14="http://schemas.microsoft.com/office/powerpoint/2010/main" val="5241320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Population health</a:t>
            </a:r>
            <a:r>
              <a:rPr lang="en-US" baseline="0" dirty="0" smtClean="0"/>
              <a:t> control/surveillance – identify disease susceptibility and optimize resource allocation.</a:t>
            </a:r>
            <a:endParaRPr lang="en-US" dirty="0" smtClean="0"/>
          </a:p>
          <a:p>
            <a:endParaRPr lang="en-US" dirty="0" smtClean="0"/>
          </a:p>
          <a:p>
            <a:r>
              <a:rPr lang="en-US" sz="1200" b="0" i="0" kern="1200" dirty="0" smtClean="0">
                <a:solidFill>
                  <a:schemeClr val="tx1"/>
                </a:solidFill>
                <a:effectLst/>
                <a:latin typeface="+mn-lt"/>
                <a:ea typeface="+mn-ea"/>
                <a:cs typeface="+mn-cs"/>
              </a:rPr>
              <a:t>We use data to know where the health burdens are, to signal anomalies and health risks, and to inform actions and interventions that can keep people safer and healthier. Our understanding of the public’s health is only as good as the data we have, and CDC works around the clock to get the right information into the right hands at the right time. </a:t>
            </a:r>
            <a:endParaRPr lang="en-US" baseline="0" dirty="0" smtClean="0"/>
          </a:p>
          <a:p>
            <a:endParaRPr lang="en-US" baseline="0" dirty="0" smtClean="0"/>
          </a:p>
          <a:p>
            <a:r>
              <a:rPr lang="en-US" baseline="0" dirty="0" smtClean="0"/>
              <a:t>Opioid surveillance example:</a:t>
            </a:r>
          </a:p>
          <a:p>
            <a:r>
              <a:rPr lang="en-US" sz="1200" b="0" i="0" kern="1200" dirty="0" smtClean="0">
                <a:solidFill>
                  <a:schemeClr val="tx1"/>
                </a:solidFill>
                <a:effectLst/>
                <a:latin typeface="+mn-lt"/>
                <a:ea typeface="+mn-ea"/>
                <a:cs typeface="+mn-cs"/>
              </a:rPr>
              <a:t>With the rapidly evolving opioid overdose epidemic, ED data can serve as an early warning system, alerting communities to changes in prevalence of overdoses and permitting a timely, informed, and localized response that could facilitate a more rapid and coordinated response including targeting of resources (e.g., increase naloxone supply to affected areas), and issuance of emergency health alerts or advisories. EDs also can serve as a point of intervention for persons who experience an overdose and are at higher risk for a subsequent overdose. Educating ED physicians and staff members about appropriate services for immediate care and treatment and post-overdose protocols are important to preventing future overdoses among their patients. ED physicians could assess history of prescription drug use during care by accessing data from prescription drug monitoring programs and provide education to patients. Post-overdose protocols can help prevent subsequent overdose by providing naloxone and connecting patients with case management services or peer navigators to help link them into treatment and harm reduction services, including syringe services programs (</a:t>
            </a:r>
            <a:r>
              <a:rPr lang="en-US" sz="1200" b="0" i="1" kern="1200" dirty="0" smtClean="0">
                <a:solidFill>
                  <a:schemeClr val="tx1"/>
                </a:solidFill>
                <a:effectLst/>
                <a:latin typeface="+mn-lt"/>
                <a:ea typeface="+mn-ea"/>
                <a:cs typeface="+mn-cs"/>
              </a:rPr>
              <a:t>12</a:t>
            </a:r>
            <a:r>
              <a:rPr lang="en-US" sz="1200" b="0" i="0" kern="1200" dirty="0" smtClean="0">
                <a:solidFill>
                  <a:schemeClr val="tx1"/>
                </a:solidFill>
                <a:effectLst/>
                <a:latin typeface="+mn-lt"/>
                <a:ea typeface="+mn-ea"/>
                <a:cs typeface="+mn-cs"/>
              </a:rPr>
              <a:t>). Opioid overdoses continue to increase in most jurisdictions, and rapid response efforts and a </a:t>
            </a:r>
            <a:r>
              <a:rPr lang="en-US" sz="1200" b="0" i="0" kern="1200" dirty="0" err="1" smtClean="0">
                <a:solidFill>
                  <a:schemeClr val="tx1"/>
                </a:solidFill>
                <a:effectLst/>
                <a:latin typeface="+mn-lt"/>
                <a:ea typeface="+mn-ea"/>
                <a:cs typeface="+mn-cs"/>
              </a:rPr>
              <a:t>multisectoral</a:t>
            </a:r>
            <a:r>
              <a:rPr lang="en-US" sz="1200" b="0" i="0" kern="1200" dirty="0" smtClean="0">
                <a:solidFill>
                  <a:schemeClr val="tx1"/>
                </a:solidFill>
                <a:effectLst/>
                <a:latin typeface="+mn-lt"/>
                <a:ea typeface="+mn-ea"/>
                <a:cs typeface="+mn-cs"/>
              </a:rPr>
              <a:t> approach are needed to reduce and prevent overdoses and their associated morbidity and mortality.</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70</a:t>
            </a:fld>
            <a:endParaRPr lang="en-US">
              <a:solidFill>
                <a:prstClr val="black"/>
              </a:solidFill>
            </a:endParaRPr>
          </a:p>
        </p:txBody>
      </p:sp>
    </p:spTree>
    <p:extLst>
      <p:ext uri="{BB962C8B-B14F-4D97-AF65-F5344CB8AC3E}">
        <p14:creationId xmlns:p14="http://schemas.microsoft.com/office/powerpoint/2010/main" val="6220038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California-based Kaiser Permanente discovery of adverse drug effects and subsequent withdrawal of </a:t>
            </a:r>
            <a:r>
              <a:rPr lang="en-US" dirty="0" err="1" smtClean="0"/>
              <a:t>Vioxx</a:t>
            </a:r>
            <a:r>
              <a:rPr lang="en-US" dirty="0" smtClean="0"/>
              <a:t>  </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Kaiser Permanente connected clinical and cost data to provide crucial</a:t>
            </a:r>
            <a:r>
              <a:rPr lang="en-US" baseline="0" dirty="0" smtClean="0"/>
              <a:t> data set that led to the discovery of adverse drug effects and subsequent withdrawal of the drug </a:t>
            </a:r>
            <a:r>
              <a:rPr lang="en-US" baseline="0" dirty="0" err="1" smtClean="0"/>
              <a:t>Vioxx</a:t>
            </a:r>
            <a:r>
              <a:rPr lang="en-US" baseline="0" dirty="0" smtClean="0"/>
              <a:t> from the market. </a:t>
            </a:r>
          </a:p>
          <a:p>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71</a:t>
            </a:fld>
            <a:endParaRPr lang="en-US">
              <a:solidFill>
                <a:prstClr val="black"/>
              </a:solidFill>
            </a:endParaRPr>
          </a:p>
        </p:txBody>
      </p:sp>
    </p:spTree>
    <p:extLst>
      <p:ext uri="{BB962C8B-B14F-4D97-AF65-F5344CB8AC3E}">
        <p14:creationId xmlns:p14="http://schemas.microsoft.com/office/powerpoint/2010/main" val="25475775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Personalized Care, precision medicine-</a:t>
            </a:r>
            <a:r>
              <a:rPr lang="en-US" baseline="0" dirty="0" smtClean="0"/>
              <a:t> identify which treatments work for whom</a:t>
            </a:r>
          </a:p>
          <a:p>
            <a:endParaRPr lang="en-US" baseline="0" dirty="0" smtClean="0"/>
          </a:p>
          <a:p>
            <a:r>
              <a:rPr lang="en-US" dirty="0" smtClean="0"/>
              <a:t>Even more importantly is how these technologies are helping to create a new scientific revolution in which platforms like The Cancer Genome Atlas and the Materials Genome Initiative comb through far more data than a person ever could, detect patterns and open up new possibilities.</a:t>
            </a:r>
          </a:p>
          <a:p>
            <a:endParaRPr lang="en-US" dirty="0" smtClean="0"/>
          </a:p>
          <a:p>
            <a:r>
              <a:rPr lang="en-US" dirty="0" smtClean="0"/>
              <a:t>Yet what's truly amazing is that very little of this was viable even a decade ago and we've done little more than scratch the surface up till this point. In the future, it seems clear that our technology will advance to where even the highly unlikely becomes a sure bet.</a:t>
            </a:r>
          </a:p>
          <a:p>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73</a:t>
            </a:fld>
            <a:endParaRPr lang="en-US">
              <a:solidFill>
                <a:prstClr val="black"/>
              </a:solidFill>
            </a:endParaRPr>
          </a:p>
        </p:txBody>
      </p:sp>
    </p:spTree>
    <p:extLst>
      <p:ext uri="{BB962C8B-B14F-4D97-AF65-F5344CB8AC3E}">
        <p14:creationId xmlns:p14="http://schemas.microsoft.com/office/powerpoint/2010/main" val="1994223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Toronto’s Hospital for Sick Children, the University of Ontario Institute of Technology (UOIT) in Oshawa, Ont., and IBM Canada. To detect life-threatening infections for newborns. The hospital was able to predict the onset of nosocomial infections (a disease originating in a hospital) 24 hours before symptoms appeared.</a:t>
            </a:r>
          </a:p>
          <a:p>
            <a:endParaRPr lang="en-US" dirty="0" smtClean="0"/>
          </a:p>
          <a:p>
            <a:r>
              <a:rPr lang="en-US" dirty="0" smtClean="0"/>
              <a:t>Processing the 1256 readings per second it currently receives per patient. A note of a single reading every 30 or 60 minutes. Changes in heart rate, breathing and blood pressure in the earliest stages of infection are flagged, allowing physicians to spot early warnings and administer antibiotics sooner. Provide real-time analysis to help clinicians to predict more quickly potential negative changes in an infant’s condition.</a:t>
            </a:r>
          </a:p>
          <a:p>
            <a:endParaRPr lang="en-US" dirty="0" smtClean="0"/>
          </a:p>
          <a:p>
            <a:r>
              <a:rPr lang="en-US" dirty="0" smtClean="0"/>
              <a:t>Data stored to allow doctors to look for common factors to make more accurate predictions about a baby’s condition. The team is looking at studying the electrical activity of the brain. Recently, went live with a 200-bed NICU at a hospital in Shanghai, China, a 100-bed neonatal unit in Shenzhen, China. In the planning stages for another NICU in Canada, as well as one in Australia. </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74</a:t>
            </a:fld>
            <a:endParaRPr lang="en-US">
              <a:solidFill>
                <a:prstClr val="black"/>
              </a:solidFill>
            </a:endParaRPr>
          </a:p>
        </p:txBody>
      </p:sp>
    </p:spTree>
    <p:extLst>
      <p:ext uri="{BB962C8B-B14F-4D97-AF65-F5344CB8AC3E}">
        <p14:creationId xmlns:p14="http://schemas.microsoft.com/office/powerpoint/2010/main" val="27650966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bwMode="auto">
          <a:noFill/>
          <a:ln>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4B7970A-FD4A-40AF-88CC-BF888CEE9CD6}" type="slidenum">
              <a:rPr kumimoji="0" lang="en-US" altLang="en-US" sz="1800" b="0" i="0" u="none" strike="noStrike" kern="0" cap="none" spc="0" normalizeH="0" baseline="0" noProof="0">
                <a:ln>
                  <a:noFill/>
                </a:ln>
                <a:solidFill>
                  <a:srgbClr val="000000"/>
                </a:solidFill>
                <a:effectLst/>
                <a:uLnTx/>
                <a:uFillTx/>
                <a:latin typeface="Arial" pitchFamily="34" charset="0"/>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altLang="en-US" sz="1800" b="0" i="0" u="none" strike="noStrike" kern="0" cap="none" spc="0" normalizeH="0" baseline="0" noProof="0">
              <a:ln>
                <a:noFill/>
              </a:ln>
              <a:solidFill>
                <a:srgbClr val="000000"/>
              </a:solidFill>
              <a:effectLst/>
              <a:uLnTx/>
              <a:uFillTx/>
              <a:latin typeface="Arial" pitchFamily="34" charset="0"/>
            </a:endParaRPr>
          </a:p>
        </p:txBody>
      </p:sp>
      <p:sp>
        <p:nvSpPr>
          <p:cNvPr id="133123" name="Rectangle 2"/>
          <p:cNvSpPr>
            <a:spLocks noChangeArrowheads="1"/>
          </p:cNvSpPr>
          <p:nvPr/>
        </p:nvSpPr>
        <p:spPr bwMode="auto">
          <a:xfrm>
            <a:off x="2898775"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4" name="Rectangle 3"/>
          <p:cNvSpPr>
            <a:spLocks noChangeArrowheads="1"/>
          </p:cNvSpPr>
          <p:nvPr/>
        </p:nvSpPr>
        <p:spPr bwMode="auto">
          <a:xfrm>
            <a:off x="2898775" y="11391900"/>
            <a:ext cx="2217738" cy="603250"/>
          </a:xfrm>
          <a:prstGeom prst="rect">
            <a:avLst/>
          </a:prstGeom>
          <a:noFill/>
          <a:ln w="12700">
            <a:noFill/>
            <a:miter lim="800000"/>
            <a:headEnd/>
            <a:tailEnd/>
          </a:ln>
        </p:spPr>
        <p:txBody>
          <a:bodyPr lIns="18768" tIns="0" rIns="18768" bIns="0" anchor="b"/>
          <a:lstStyle/>
          <a:p>
            <a:pPr marL="0" marR="0" lvl="0" indent="0" algn="r" defTabSz="900113" eaLnBrk="1" fontAlgn="auto" latinLnBrk="0" hangingPunct="1">
              <a:lnSpc>
                <a:spcPct val="100000"/>
              </a:lnSpc>
              <a:spcBef>
                <a:spcPts val="0"/>
              </a:spcBef>
              <a:spcAft>
                <a:spcPts val="0"/>
              </a:spcAft>
              <a:buClrTx/>
              <a:buSzTx/>
              <a:buFontTx/>
              <a:buNone/>
              <a:tabLst/>
              <a:defRPr/>
            </a:pPr>
            <a:r>
              <a:rPr kumimoji="0" lang="en-US" altLang="en-US" sz="900" b="0" i="1" u="none" strike="noStrike" kern="0" cap="none" spc="0" normalizeH="0" baseline="0" noProof="0">
                <a:ln>
                  <a:noFill/>
                </a:ln>
                <a:solidFill>
                  <a:srgbClr val="000000"/>
                </a:solidFill>
                <a:effectLst/>
                <a:uLnTx/>
                <a:uFillTx/>
              </a:rPr>
              <a:t>3</a:t>
            </a:r>
          </a:p>
        </p:txBody>
      </p:sp>
      <p:sp>
        <p:nvSpPr>
          <p:cNvPr id="133125" name="Rectangle 4"/>
          <p:cNvSpPr>
            <a:spLocks noChangeArrowheads="1"/>
          </p:cNvSpPr>
          <p:nvPr/>
        </p:nvSpPr>
        <p:spPr bwMode="auto">
          <a:xfrm>
            <a:off x="0" y="11391900"/>
            <a:ext cx="2217738" cy="603250"/>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6" name="Rectangle 5"/>
          <p:cNvSpPr>
            <a:spLocks noChangeArrowheads="1"/>
          </p:cNvSpPr>
          <p:nvPr/>
        </p:nvSpPr>
        <p:spPr bwMode="auto">
          <a:xfrm>
            <a:off x="0"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7" name="Rectangle 6"/>
          <p:cNvSpPr>
            <a:spLocks noChangeArrowheads="1"/>
          </p:cNvSpPr>
          <p:nvPr/>
        </p:nvSpPr>
        <p:spPr bwMode="auto">
          <a:xfrm>
            <a:off x="2898775"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8" name="Rectangle 7"/>
          <p:cNvSpPr>
            <a:spLocks noChangeArrowheads="1"/>
          </p:cNvSpPr>
          <p:nvPr/>
        </p:nvSpPr>
        <p:spPr bwMode="auto">
          <a:xfrm>
            <a:off x="2898775" y="11391900"/>
            <a:ext cx="2217738" cy="603250"/>
          </a:xfrm>
          <a:prstGeom prst="rect">
            <a:avLst/>
          </a:prstGeom>
          <a:noFill/>
          <a:ln w="12700">
            <a:noFill/>
            <a:miter lim="800000"/>
            <a:headEnd/>
            <a:tailEnd/>
          </a:ln>
        </p:spPr>
        <p:txBody>
          <a:bodyPr lIns="18768" tIns="0" rIns="18768" bIns="0" anchor="b"/>
          <a:lstStyle/>
          <a:p>
            <a:pPr marL="0" marR="0" lvl="0" indent="0" algn="r" defTabSz="900113" eaLnBrk="1" fontAlgn="auto" latinLnBrk="0" hangingPunct="1">
              <a:lnSpc>
                <a:spcPct val="100000"/>
              </a:lnSpc>
              <a:spcBef>
                <a:spcPts val="0"/>
              </a:spcBef>
              <a:spcAft>
                <a:spcPts val="0"/>
              </a:spcAft>
              <a:buClrTx/>
              <a:buSzTx/>
              <a:buFontTx/>
              <a:buNone/>
              <a:tabLst/>
              <a:defRPr/>
            </a:pPr>
            <a:r>
              <a:rPr kumimoji="0" lang="en-US" altLang="en-US" sz="900" b="0" i="1" u="none" strike="noStrike" kern="0" cap="none" spc="0" normalizeH="0" baseline="0" noProof="0">
                <a:ln>
                  <a:noFill/>
                </a:ln>
                <a:solidFill>
                  <a:srgbClr val="000000"/>
                </a:solidFill>
                <a:effectLst/>
                <a:uLnTx/>
                <a:uFillTx/>
              </a:rPr>
              <a:t>3</a:t>
            </a:r>
          </a:p>
        </p:txBody>
      </p:sp>
      <p:sp>
        <p:nvSpPr>
          <p:cNvPr id="133129" name="Rectangle 8"/>
          <p:cNvSpPr>
            <a:spLocks noChangeArrowheads="1"/>
          </p:cNvSpPr>
          <p:nvPr/>
        </p:nvSpPr>
        <p:spPr bwMode="auto">
          <a:xfrm>
            <a:off x="0" y="11391900"/>
            <a:ext cx="2217738" cy="603250"/>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0" name="Rectangle 9"/>
          <p:cNvSpPr>
            <a:spLocks noChangeArrowheads="1"/>
          </p:cNvSpPr>
          <p:nvPr/>
        </p:nvSpPr>
        <p:spPr bwMode="auto">
          <a:xfrm>
            <a:off x="0"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1" name="Rectangle 10"/>
          <p:cNvSpPr>
            <a:spLocks noChangeArrowheads="1"/>
          </p:cNvSpPr>
          <p:nvPr/>
        </p:nvSpPr>
        <p:spPr bwMode="auto">
          <a:xfrm>
            <a:off x="2898775"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2" name="Rectangle 11"/>
          <p:cNvSpPr>
            <a:spLocks noChangeArrowheads="1"/>
          </p:cNvSpPr>
          <p:nvPr/>
        </p:nvSpPr>
        <p:spPr bwMode="auto">
          <a:xfrm>
            <a:off x="2898775" y="11391900"/>
            <a:ext cx="2217738" cy="603250"/>
          </a:xfrm>
          <a:prstGeom prst="rect">
            <a:avLst/>
          </a:prstGeom>
          <a:noFill/>
          <a:ln w="12700">
            <a:noFill/>
            <a:miter lim="800000"/>
            <a:headEnd/>
            <a:tailEnd/>
          </a:ln>
        </p:spPr>
        <p:txBody>
          <a:bodyPr lIns="18768" tIns="0" rIns="18768" bIns="0" anchor="b"/>
          <a:lstStyle/>
          <a:p>
            <a:pPr marL="0" marR="0" lvl="0" indent="0" algn="r" defTabSz="900113" eaLnBrk="1" fontAlgn="auto" latinLnBrk="0" hangingPunct="1">
              <a:lnSpc>
                <a:spcPct val="100000"/>
              </a:lnSpc>
              <a:spcBef>
                <a:spcPts val="0"/>
              </a:spcBef>
              <a:spcAft>
                <a:spcPts val="0"/>
              </a:spcAft>
              <a:buClrTx/>
              <a:buSzTx/>
              <a:buFontTx/>
              <a:buNone/>
              <a:tabLst/>
              <a:defRPr/>
            </a:pPr>
            <a:r>
              <a:rPr kumimoji="0" lang="en-US" altLang="en-US" sz="900" b="0" i="1" u="none" strike="noStrike" kern="0" cap="none" spc="0" normalizeH="0" baseline="0" noProof="0">
                <a:ln>
                  <a:noFill/>
                </a:ln>
                <a:solidFill>
                  <a:srgbClr val="000000"/>
                </a:solidFill>
                <a:effectLst/>
                <a:uLnTx/>
                <a:uFillTx/>
              </a:rPr>
              <a:t>3</a:t>
            </a:r>
          </a:p>
        </p:txBody>
      </p:sp>
      <p:sp>
        <p:nvSpPr>
          <p:cNvPr id="133133" name="Rectangle 12"/>
          <p:cNvSpPr>
            <a:spLocks noChangeArrowheads="1"/>
          </p:cNvSpPr>
          <p:nvPr/>
        </p:nvSpPr>
        <p:spPr bwMode="auto">
          <a:xfrm>
            <a:off x="0" y="11391900"/>
            <a:ext cx="2217738" cy="603250"/>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4" name="Rectangle 13"/>
          <p:cNvSpPr>
            <a:spLocks noChangeArrowheads="1"/>
          </p:cNvSpPr>
          <p:nvPr/>
        </p:nvSpPr>
        <p:spPr bwMode="auto">
          <a:xfrm>
            <a:off x="0"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5" name="Rectangle 14"/>
          <p:cNvSpPr>
            <a:spLocks noGrp="1" noChangeArrowheads="1"/>
          </p:cNvSpPr>
          <p:nvPr>
            <p:ph type="body" idx="1"/>
          </p:nvPr>
        </p:nvSpPr>
        <p:spPr bwMode="auto">
          <a:xfrm>
            <a:off x="511175" y="5772150"/>
            <a:ext cx="4094163" cy="5894388"/>
          </a:xfrm>
          <a:noFill/>
        </p:spPr>
        <p:txBody>
          <a:bodyPr wrap="square" lIns="89150" tIns="43794" rIns="89150" bIns="43794" numCol="1" anchor="t" anchorCtr="0" compatLnSpc="1">
            <a:prstTxWarp prst="textNoShape">
              <a:avLst/>
            </a:prstTxWarp>
          </a:bodyPr>
          <a:lstStyle/>
          <a:p>
            <a:pPr eaLnBrk="1" hangingPunct="1"/>
            <a:r>
              <a:rPr lang="en-US" altLang="en-US"/>
              <a:t> </a:t>
            </a:r>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sp>
        <p:nvSpPr>
          <p:cNvPr id="133136" name="Rectangle 15"/>
          <p:cNvSpPr>
            <a:spLocks noGrp="1" noRot="1" noChangeAspect="1" noChangeArrowheads="1" noTextEdit="1"/>
          </p:cNvSpPr>
          <p:nvPr>
            <p:ph type="sldImg"/>
          </p:nvPr>
        </p:nvSpPr>
        <p:spPr bwMode="auto">
          <a:noFill/>
          <a:ln cap="flat">
            <a:solidFill>
              <a:schemeClr val="tx1"/>
            </a:solidFill>
            <a:miter lim="800000"/>
            <a:headEnd/>
            <a:tailEnd/>
          </a:ln>
        </p:spPr>
      </p:sp>
      <p:sp>
        <p:nvSpPr>
          <p:cNvPr id="133137" name="Rectangle 1"/>
          <p:cNvSpPr>
            <a:spLocks noChangeArrowheads="1"/>
          </p:cNvSpPr>
          <p:nvPr/>
        </p:nvSpPr>
        <p:spPr bwMode="auto">
          <a:xfrm>
            <a:off x="366713" y="4864100"/>
            <a:ext cx="5489575" cy="379579"/>
          </a:xfrm>
          <a:prstGeom prst="rect">
            <a:avLst/>
          </a:prstGeom>
          <a:noFill/>
          <a:ln w="9525">
            <a:noFill/>
            <a:miter lim="800000"/>
            <a:headEnd/>
            <a:tailEnd/>
          </a:ln>
        </p:spPr>
        <p:txBody>
          <a:bodyPr lIns="91430" tIns="45714" rIns="91430" bIns="45714">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400" b="0" i="0" u="none" strike="noStrike" kern="0" cap="none" spc="0" normalizeH="0" baseline="30000" noProof="0" dirty="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400" b="0" i="0" u="none" strike="noStrike" kern="0" cap="none" spc="0" normalizeH="0" baseline="30000" noProof="0" dirty="0">
              <a:ln>
                <a:noFill/>
              </a:ln>
              <a:solidFill>
                <a:srgbClr val="000000"/>
              </a:solidFill>
              <a:effectLst/>
              <a:uLnTx/>
              <a:uFillTx/>
            </a:endParaRPr>
          </a:p>
        </p:txBody>
      </p:sp>
    </p:spTree>
    <p:extLst>
      <p:ext uri="{BB962C8B-B14F-4D97-AF65-F5344CB8AC3E}">
        <p14:creationId xmlns:p14="http://schemas.microsoft.com/office/powerpoint/2010/main" val="1415453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eaLnBrk="1" hangingPunct="1">
              <a:defRPr/>
            </a:pPr>
            <a:endParaRPr lang="en-US" dirty="0"/>
          </a:p>
        </p:txBody>
      </p:sp>
      <p:sp>
        <p:nvSpPr>
          <p:cNvPr id="126980" name="Header Placeholder 3"/>
          <p:cNvSpPr>
            <a:spLocks noGrp="1"/>
          </p:cNvSpPr>
          <p:nvPr>
            <p:ph type="hdr" sz="quarter"/>
          </p:nvPr>
        </p:nvSpPr>
        <p:spPr>
          <a:ln>
            <a:miter lim="800000"/>
            <a:headEnd/>
            <a:tailEnd/>
          </a:ln>
        </p:spPr>
        <p:txBody>
          <a:bodyPr/>
          <a:lstStyle/>
          <a:p>
            <a:pPr>
              <a:defRPr/>
            </a:pPr>
            <a:r>
              <a:rPr lang="en-US" altLang="en-US">
                <a:solidFill>
                  <a:srgbClr val="000000"/>
                </a:solidFill>
              </a:rPr>
              <a:t>My First Template</a:t>
            </a:r>
          </a:p>
        </p:txBody>
      </p:sp>
    </p:spTree>
    <p:extLst>
      <p:ext uri="{BB962C8B-B14F-4D97-AF65-F5344CB8AC3E}">
        <p14:creationId xmlns:p14="http://schemas.microsoft.com/office/powerpoint/2010/main" val="1454473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group, the BBMC, is a core of ~6 faculty statisticians and</a:t>
            </a:r>
            <a:r>
              <a:rPr lang="en-US" baseline="0" dirty="0" smtClean="0"/>
              <a:t> another ~10 staff with skills in health administration, analysis, research, and data science.</a:t>
            </a:r>
          </a:p>
          <a:p>
            <a:endParaRPr lang="en-US" baseline="0" dirty="0" smtClean="0"/>
          </a:p>
          <a:p>
            <a:r>
              <a:rPr lang="en-US" baseline="0" dirty="0" smtClean="0"/>
              <a:t>When we get a request involving the CDW, it’s reviewed by a triage team and assigned to a mix of people.  We assist with the project (ideally while the proposal is being written).  Maybe half of the time we’re also the statisticians, and half the time the PI has their own statistician or is collaborating with a group like Julie’s.  </a:t>
            </a:r>
          </a:p>
          <a:p>
            <a:endParaRPr lang="en-US" baseline="0" dirty="0" smtClean="0"/>
          </a:p>
          <a:p>
            <a:r>
              <a:rPr lang="en-US" baseline="0" dirty="0" smtClean="0"/>
              <a:t>For a one-time retrospective research project, the output is usually a secured CSV.  For a project requiring rolling enrollment, we deploy updates every morning with REDCap and dynamic html reports.</a:t>
            </a:r>
          </a:p>
          <a:p>
            <a:endParaRPr lang="en-US" baseline="0" dirty="0" smtClean="0"/>
          </a:p>
          <a:p>
            <a:r>
              <a:rPr lang="en-US" baseline="0" dirty="0" smtClean="0"/>
              <a:t>I have few friends managing the CDWs of other universities.  When we compare our situations, the biggest differences arise from the fact that our CDW was created by a group that’s primarily statisticians &amp; researchers, as opposed to being created by an IT group that brings in outside statisticians.  Pros &amp; cons to each origin story.  If you </a:t>
            </a:r>
            <a:r>
              <a:rPr lang="en-US" baseline="0" dirty="0" smtClean="0"/>
              <a:t>see differences </a:t>
            </a:r>
            <a:r>
              <a:rPr lang="en-US" baseline="0" dirty="0" smtClean="0"/>
              <a:t>between our approach and other institutions you’re reviewing, this is a big reason.</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4</a:t>
            </a:fld>
            <a:endParaRPr lang="en-US"/>
          </a:p>
        </p:txBody>
      </p:sp>
    </p:spTree>
    <p:extLst>
      <p:ext uri="{BB962C8B-B14F-4D97-AF65-F5344CB8AC3E}">
        <p14:creationId xmlns:p14="http://schemas.microsoft.com/office/powerpoint/2010/main" val="2461015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projects have been spread across several research groups.  We</a:t>
            </a:r>
            <a:r>
              <a:rPr lang="en-US" baseline="0" dirty="0" smtClean="0"/>
              <a:t> haven’t done much marketing, so it makes sense that the majority come from our own department.</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5</a:t>
            </a:fld>
            <a:endParaRPr lang="en-US"/>
          </a:p>
        </p:txBody>
      </p:sp>
    </p:spTree>
    <p:extLst>
      <p:ext uri="{BB962C8B-B14F-4D97-AF65-F5344CB8AC3E}">
        <p14:creationId xmlns:p14="http://schemas.microsoft.com/office/powerpoint/2010/main" val="3100627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quick list of the CDW projects so far.  Some were wrapped</a:t>
            </a:r>
            <a:r>
              <a:rPr lang="en-US" baseline="0" dirty="0" smtClean="0"/>
              <a:t> up in less than a day.  Some, like POPS, have been ongoing for 1.5 years.</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6</a:t>
            </a:fld>
            <a:endParaRPr lang="en-US"/>
          </a:p>
        </p:txBody>
      </p:sp>
    </p:spTree>
    <p:extLst>
      <p:ext uri="{BB962C8B-B14F-4D97-AF65-F5344CB8AC3E}">
        <p14:creationId xmlns:p14="http://schemas.microsoft.com/office/powerpoint/2010/main" val="1676960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the services we provide.  This roughly reflects</a:t>
            </a:r>
            <a:r>
              <a:rPr lang="en-US" baseline="0" dirty="0" smtClean="0"/>
              <a:t> the needs of the campus, but it’s not one-to-one.  For example, I’m sure there are still a lot of manual chart reviews to create eligibility lists.  Also, there are several groups on campus, like Julie’s, that are great at analyzing the outcomes once the datasets is delivered in a suitable format.</a:t>
            </a:r>
          </a:p>
          <a:p>
            <a:endParaRPr lang="en-US" dirty="0" smtClean="0"/>
          </a:p>
          <a:p>
            <a:pPr marL="228600" indent="-228600">
              <a:buAutoNum type="arabicPeriod"/>
            </a:pPr>
            <a:r>
              <a:rPr lang="en-US" baseline="0" dirty="0" smtClean="0"/>
              <a:t>As PIs decide how big of a bite to take, some come to us to get a feel for the counts of patients meeting the conditions of interest.  These tasks typically not too heavy, so we can complete most within a day.</a:t>
            </a:r>
          </a:p>
          <a:p>
            <a:pPr marL="228600" indent="-228600">
              <a:buAutoNum type="arabicPeriod"/>
            </a:pPr>
            <a:r>
              <a:rPr lang="en-US" dirty="0" smtClean="0"/>
              <a:t>One-time eligibility is</a:t>
            </a:r>
            <a:r>
              <a:rPr lang="en-US" baseline="0" dirty="0" smtClean="0"/>
              <a:t> requested </a:t>
            </a:r>
            <a:r>
              <a:rPr lang="en-US" dirty="0" smtClean="0"/>
              <a:t>a lot, partly because we’ve built</a:t>
            </a:r>
            <a:r>
              <a:rPr lang="en-US" baseline="0" dirty="0" smtClean="0"/>
              <a:t> a little reputation around it, so we get word-of-mouth referrals.  And virtually all projects need that patient pool defined.  To create this pool our code doesn’t change much between active studies and retrospective studies.  We’ve designed our pipeline to  reuse a lot.</a:t>
            </a:r>
          </a:p>
          <a:p>
            <a:pPr marL="228600" indent="-228600">
              <a:buAutoNum type="arabicPeriod"/>
            </a:pPr>
            <a:r>
              <a:rPr lang="en-US" baseline="0" dirty="0" smtClean="0"/>
              <a:t>If it’s not a one-time enrollment, it’s typically then an ongoing recruitment. That takes more time because a lot of factors need to be incorporated to keep it efficient for humans to process.  And even if it took zero seconds to develop, that daily automation inevitably requires some maintenance as those eligibility lists are deployed every morning.  Although most mornings, the automation is smooth and it’s a simple check for a human to review everything passed.</a:t>
            </a:r>
          </a:p>
          <a:p>
            <a:pPr marL="228600" indent="-228600">
              <a:buAutoNum type="arabicPeriod"/>
            </a:pPr>
            <a:r>
              <a:rPr lang="en-US" baseline="0" dirty="0" smtClean="0"/>
              <a:t>Clinical outcomes is what I thought would soak up the majority of our time, but that’s been fairly manageable so far.</a:t>
            </a:r>
          </a:p>
          <a:p>
            <a:pPr marL="228600" indent="-228600">
              <a:buAutoNum type="arabicPeriod"/>
            </a:pPr>
            <a:r>
              <a:rPr lang="en-US" baseline="0" dirty="0" smtClean="0"/>
              <a:t>And occasionally we get administrative and program </a:t>
            </a:r>
            <a:r>
              <a:rPr lang="en-US" baseline="0" dirty="0" err="1" smtClean="0"/>
              <a:t>eval</a:t>
            </a:r>
            <a:r>
              <a:rPr lang="en-US" baseline="0" dirty="0" smtClean="0"/>
              <a:t> tasks that fit inside a larger research project.</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8</a:t>
            </a:fld>
            <a:endParaRPr lang="en-US"/>
          </a:p>
        </p:txBody>
      </p:sp>
    </p:spTree>
    <p:extLst>
      <p:ext uri="{BB962C8B-B14F-4D97-AF65-F5344CB8AC3E}">
        <p14:creationId xmlns:p14="http://schemas.microsoft.com/office/powerpoint/2010/main" val="87129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short, we work closely with the oversight boards to</a:t>
            </a:r>
            <a:r>
              <a:rPr lang="en-US" baseline="0" dirty="0" smtClean="0"/>
              <a:t> maintain compliance &amp; improve efficiency.  A new governance board is being created that’s co-chair by the informatics heads of the hospital and of the clinics.  I’m excited that this will speed up parts of our process for those studies that don’t require an IRB</a:t>
            </a:r>
            <a:r>
              <a:rPr lang="en-US" baseline="0" dirty="0" smtClean="0"/>
              <a:t>.</a:t>
            </a:r>
          </a:p>
          <a:p>
            <a:endParaRPr lang="en-US" baseline="0" dirty="0" smtClean="0"/>
          </a:p>
          <a:p>
            <a:r>
              <a:rPr lang="en-US" baseline="0" dirty="0" smtClean="0"/>
              <a:t>[8 min cumulative]</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9</a:t>
            </a:fld>
            <a:endParaRPr lang="en-US"/>
          </a:p>
        </p:txBody>
      </p:sp>
    </p:spTree>
    <p:extLst>
      <p:ext uri="{BB962C8B-B14F-4D97-AF65-F5344CB8AC3E}">
        <p14:creationId xmlns:p14="http://schemas.microsoft.com/office/powerpoint/2010/main" val="369336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middle part of my</a:t>
            </a:r>
            <a:r>
              <a:rPr lang="en-US" baseline="0" dirty="0" smtClean="0"/>
              <a:t> talk, </a:t>
            </a:r>
            <a:r>
              <a:rPr lang="en-US" dirty="0" smtClean="0"/>
              <a:t>I’d like to summarize the </a:t>
            </a:r>
            <a:r>
              <a:rPr lang="en-US" baseline="0" dirty="0" smtClean="0"/>
              <a:t>prototypical studies that span our spectrum</a:t>
            </a:r>
            <a:r>
              <a:rPr lang="en-US" baseline="0" dirty="0" smtClean="0"/>
              <a:t>.  And start with a big one that has lots of features we reuse in many smaller projects. Consequently their turn around is faster and thoroughness/quality is higher.</a:t>
            </a:r>
            <a:endParaRPr lang="en-US" baseline="0" dirty="0" smtClean="0"/>
          </a:p>
          <a:p>
            <a:endParaRPr lang="en-US" baseline="0" dirty="0" smtClean="0"/>
          </a:p>
          <a:p>
            <a:r>
              <a:rPr lang="en-US" baseline="0" dirty="0" smtClean="0"/>
              <a:t>This POPS study </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372B4D55-8C27-4C2C-B1CD-E79AEC43B316}" type="slidenum">
              <a:rPr lang="en-US" smtClean="0"/>
              <a:t>10</a:t>
            </a:fld>
            <a:endParaRPr lang="en-US"/>
          </a:p>
        </p:txBody>
      </p:sp>
    </p:spTree>
    <p:extLst>
      <p:ext uri="{BB962C8B-B14F-4D97-AF65-F5344CB8AC3E}">
        <p14:creationId xmlns:p14="http://schemas.microsoft.com/office/powerpoint/2010/main" val="23370772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8/19/2019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pic>
        <p:nvPicPr>
          <p:cNvPr id="7" name="Picture 6" descr="Unknown.jpeg"/>
          <p:cNvPicPr>
            <a:picLocks noChangeAspect="1"/>
          </p:cNvPicPr>
          <p:nvPr userDrawn="1"/>
        </p:nvPicPr>
        <p:blipFill>
          <a:blip r:embed="rId2" cstate="print"/>
          <a:stretch>
            <a:fillRect/>
          </a:stretch>
        </p:blipFill>
        <p:spPr>
          <a:xfrm>
            <a:off x="4724401" y="6333067"/>
            <a:ext cx="2905125" cy="524933"/>
          </a:xfrm>
          <a:prstGeom prst="rect">
            <a:avLst/>
          </a:prstGeom>
        </p:spPr>
      </p:pic>
    </p:spTree>
    <p:extLst>
      <p:ext uri="{BB962C8B-B14F-4D97-AF65-F5344CB8AC3E}">
        <p14:creationId xmlns:p14="http://schemas.microsoft.com/office/powerpoint/2010/main" val="3018513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8/19/2019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2251480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8/19/2019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8133376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Numbe with Footer">
    <p:spTree>
      <p:nvGrpSpPr>
        <p:cNvPr id="1" name=""/>
        <p:cNvGrpSpPr/>
        <p:nvPr/>
      </p:nvGrpSpPr>
      <p:grpSpPr>
        <a:xfrm>
          <a:off x="0" y="0"/>
          <a:ext cx="0" cy="0"/>
          <a:chOff x="0" y="0"/>
          <a:chExt cx="0" cy="0"/>
        </a:xfrm>
      </p:grpSpPr>
      <p:sp>
        <p:nvSpPr>
          <p:cNvPr id="4" name="Oval 3"/>
          <p:cNvSpPr/>
          <p:nvPr userDrawn="1"/>
        </p:nvSpPr>
        <p:spPr>
          <a:xfrm>
            <a:off x="205032" y="6482172"/>
            <a:ext cx="384047"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47" dirty="0"/>
          </a:p>
        </p:txBody>
      </p:sp>
      <p:sp>
        <p:nvSpPr>
          <p:cNvPr id="5" name="Slide Number Placeholder 4"/>
          <p:cNvSpPr>
            <a:spLocks noGrp="1"/>
          </p:cNvSpPr>
          <p:nvPr>
            <p:ph type="sldNum" sz="quarter" idx="12"/>
          </p:nvPr>
        </p:nvSpPr>
        <p:spPr>
          <a:xfrm>
            <a:off x="91935" y="6488871"/>
            <a:ext cx="610241" cy="274637"/>
          </a:xfrm>
          <a:prstGeom prst="rect">
            <a:avLst/>
          </a:prstGeom>
        </p:spPr>
        <p:txBody>
          <a:bodyPr anchor="ctr"/>
          <a:lstStyle>
            <a:lvl1pPr algn="ctr">
              <a:defRPr sz="971" b="1">
                <a:solidFill>
                  <a:schemeClr val="tx1">
                    <a:lumMod val="25000"/>
                    <a:lumOff val="75000"/>
                  </a:schemeClr>
                </a:solidFill>
              </a:defRPr>
            </a:lvl1pPr>
          </a:lstStyle>
          <a:p>
            <a:fld id="{C136B7D2-B98C-44FD-8D04-7EC62A564975}" type="slidenum">
              <a:rPr lang="en-US" smtClean="0"/>
              <a:pPr/>
              <a:t>‹#›</a:t>
            </a:fld>
            <a:endParaRPr lang="en-US" dirty="0"/>
          </a:p>
        </p:txBody>
      </p:sp>
      <p:sp>
        <p:nvSpPr>
          <p:cNvPr id="6" name="Right Triangle 5"/>
          <p:cNvSpPr/>
          <p:nvPr userDrawn="1"/>
        </p:nvSpPr>
        <p:spPr>
          <a:xfrm rot="8100000">
            <a:off x="5942382" y="6748240"/>
            <a:ext cx="307239" cy="230429"/>
          </a:xfrm>
          <a:prstGeom prst="r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47" dirty="0"/>
          </a:p>
        </p:txBody>
      </p:sp>
    </p:spTree>
    <p:extLst>
      <p:ext uri="{BB962C8B-B14F-4D97-AF65-F5344CB8AC3E}">
        <p14:creationId xmlns:p14="http://schemas.microsoft.com/office/powerpoint/2010/main" val="2329786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8/19/2019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1745965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D8CAB9-F02B-405D-B26E-A393DAA55285}" type="datetimeFigureOut">
              <a:rPr lang="en-US" smtClean="0"/>
              <a:t>8/19/2019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202338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8D8CAB9-F02B-405D-B26E-A393DAA55285}" type="datetimeFigureOut">
              <a:rPr lang="en-US" smtClean="0"/>
              <a:t>8/19/2019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3390365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8D8CAB9-F02B-405D-B26E-A393DAA55285}" type="datetimeFigureOut">
              <a:rPr lang="en-US" smtClean="0"/>
              <a:t>8/19/2019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3964324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8D8CAB9-F02B-405D-B26E-A393DAA55285}" type="datetimeFigureOut">
              <a:rPr lang="en-US" smtClean="0"/>
              <a:t>8/19/2019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1620458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D8CAB9-F02B-405D-B26E-A393DAA55285}" type="datetimeFigureOut">
              <a:rPr lang="en-US" smtClean="0"/>
              <a:t>8/19/2019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2989228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D8CAB9-F02B-405D-B26E-A393DAA55285}" type="datetimeFigureOut">
              <a:rPr lang="en-US" smtClean="0"/>
              <a:t>8/19/2019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3296956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D8CAB9-F02B-405D-B26E-A393DAA55285}" type="datetimeFigureOut">
              <a:rPr lang="en-US" smtClean="0"/>
              <a:t>8/19/2019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1492116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D8CAB9-F02B-405D-B26E-A393DAA55285}" type="datetimeFigureOut">
              <a:rPr lang="en-US" smtClean="0"/>
              <a:t>8/19/2019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C53C88-F6F5-496B-A410-A8866B9216D0}" type="slidenum">
              <a:rPr lang="en-US" smtClean="0"/>
              <a:t>‹#›</a:t>
            </a:fld>
            <a:endParaRPr lang="en-US"/>
          </a:p>
        </p:txBody>
      </p:sp>
    </p:spTree>
    <p:extLst>
      <p:ext uri="{BB962C8B-B14F-4D97-AF65-F5344CB8AC3E}">
        <p14:creationId xmlns:p14="http://schemas.microsoft.com/office/powerpoint/2010/main" val="35592634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eg"/><Relationship Id="rId7"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file:///\\pedsis\peds\data\GenPeds\Secure%20Patient%20Datasets\POPS%20Study\reports\patient-eligible\patient-eligible-fake.htm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github.com/OuhscBbmc/prairie-outpost-public"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diagramData" Target="../diagrams/data4.xml"/><Relationship Id="rId3" Type="http://schemas.openxmlformats.org/officeDocument/2006/relationships/diagramLayout" Target="../diagrams/layout1.xml"/><Relationship Id="rId21" Type="http://schemas.openxmlformats.org/officeDocument/2006/relationships/diagramColors" Target="../diagrams/colors4.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image" Target="../media/image30.gif"/><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diagramQuickStyle" Target="../diagrams/quickStyle4.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19" Type="http://schemas.openxmlformats.org/officeDocument/2006/relationships/diagramLayout" Target="../diagrams/layout4.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 Id="rId22" Type="http://schemas.microsoft.com/office/2007/relationships/diagramDrawing" Target="../diagrams/drawing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dataquest.iths.org/"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hyperlink" Target="http://project-emerse.org/"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hyperlink" Target="https://www.iths.org/" TargetMode="External"/><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eg"/><Relationship Id="rId7" Type="http://schemas.openxmlformats.org/officeDocument/2006/relationships/image" Target="../media/image5.gif"/><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36.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7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1524000" y="1472339"/>
            <a:ext cx="9144000" cy="2387600"/>
          </a:xfrm>
        </p:spPr>
        <p:txBody>
          <a:bodyPr>
            <a:noAutofit/>
          </a:bodyPr>
          <a:lstStyle/>
          <a:p>
            <a:r>
              <a:rPr lang="en-US" sz="4800" dirty="0" smtClean="0"/>
              <a:t>Leveraging OUHSC Bioinformatics to Inform Research &amp; Practice</a:t>
            </a:r>
            <a:endParaRPr lang="en-US" sz="8800" dirty="0"/>
          </a:p>
        </p:txBody>
      </p:sp>
      <p:sp>
        <p:nvSpPr>
          <p:cNvPr id="14" name="Subtitle 13"/>
          <p:cNvSpPr>
            <a:spLocks noGrp="1"/>
          </p:cNvSpPr>
          <p:nvPr>
            <p:ph type="subTitle" idx="1"/>
          </p:nvPr>
        </p:nvSpPr>
        <p:spPr>
          <a:xfrm>
            <a:off x="1066800" y="4300780"/>
            <a:ext cx="10058400" cy="1650200"/>
          </a:xfrm>
        </p:spPr>
        <p:txBody>
          <a:bodyPr>
            <a:normAutofit fontScale="62500" lnSpcReduction="20000"/>
          </a:bodyPr>
          <a:lstStyle/>
          <a:p>
            <a:r>
              <a:rPr lang="en-US" sz="2200" dirty="0" smtClean="0"/>
              <a:t>Will Beasley, PhD</a:t>
            </a:r>
          </a:p>
          <a:p>
            <a:r>
              <a:rPr lang="en-US" sz="2200" dirty="0" smtClean="0"/>
              <a:t>Ashley Thumann, MHA</a:t>
            </a:r>
            <a:endParaRPr lang="en-US" sz="2200" dirty="0"/>
          </a:p>
          <a:p>
            <a:r>
              <a:rPr lang="en-US" sz="2200" dirty="0"/>
              <a:t>David Bard, PhD</a:t>
            </a:r>
          </a:p>
          <a:p>
            <a:r>
              <a:rPr lang="en-US" sz="2200" dirty="0" smtClean="0"/>
              <a:t>University </a:t>
            </a:r>
            <a:r>
              <a:rPr lang="en-US" sz="2200" dirty="0"/>
              <a:t>of Oklahoma HSC</a:t>
            </a:r>
          </a:p>
          <a:p>
            <a:r>
              <a:rPr lang="en-US" sz="2200" dirty="0"/>
              <a:t>Biomedical &amp; Behavioral Methodology </a:t>
            </a:r>
            <a:r>
              <a:rPr lang="en-US" sz="2200" dirty="0" smtClean="0"/>
              <a:t>Core (BBMC)</a:t>
            </a:r>
          </a:p>
          <a:p>
            <a:r>
              <a:rPr lang="en-US" sz="2200" dirty="0" smtClean="0"/>
              <a:t>August 2019</a:t>
            </a:r>
            <a:endParaRPr lang="en-US" sz="2200" dirty="0"/>
          </a:p>
          <a:p>
            <a:endParaRPr lang="en-US" dirty="0"/>
          </a:p>
        </p:txBody>
      </p:sp>
      <p:pic>
        <p:nvPicPr>
          <p:cNvPr id="15" name="Picture 14" descr="Unknown.jpeg"/>
          <p:cNvPicPr>
            <a:picLocks noChangeAspect="1"/>
          </p:cNvPicPr>
          <p:nvPr/>
        </p:nvPicPr>
        <p:blipFill>
          <a:blip r:embed="rId3" cstate="print"/>
          <a:stretch>
            <a:fillRect/>
          </a:stretch>
        </p:blipFill>
        <p:spPr>
          <a:xfrm>
            <a:off x="4724401" y="6333067"/>
            <a:ext cx="2905125" cy="524933"/>
          </a:xfrm>
          <a:prstGeom prst="rect">
            <a:avLst/>
          </a:prstGeom>
        </p:spPr>
      </p:pic>
      <p:sp>
        <p:nvSpPr>
          <p:cNvPr id="9" name="Rectangle 8"/>
          <p:cNvSpPr/>
          <p:nvPr/>
        </p:nvSpPr>
        <p:spPr>
          <a:xfrm>
            <a:off x="10677620" y="5543442"/>
            <a:ext cx="1403889" cy="646331"/>
          </a:xfrm>
          <a:prstGeom prst="rect">
            <a:avLst/>
          </a:prstGeom>
        </p:spPr>
        <p:txBody>
          <a:bodyPr wrap="square">
            <a:spAutoFit/>
          </a:bodyPr>
          <a:lstStyle/>
          <a:p>
            <a:pPr algn="r"/>
            <a:r>
              <a:rPr lang="en-US" sz="1200" dirty="0" smtClean="0">
                <a:latin typeface="Calibri" panose="020F0502020204030204" pitchFamily="34" charset="0"/>
                <a:ea typeface="Calibri" panose="020F0502020204030204" pitchFamily="34" charset="0"/>
                <a:cs typeface="Times New Roman" panose="02020603050405020304" pitchFamily="18" charset="0"/>
              </a:rPr>
              <a:t>Award Numbers: </a:t>
            </a:r>
            <a:r>
              <a:rPr lang="en-US" sz="1200" dirty="0">
                <a:latin typeface="Calibri" panose="020F0502020204030204" pitchFamily="34" charset="0"/>
                <a:ea typeface="Calibri" panose="020F0502020204030204" pitchFamily="34" charset="0"/>
                <a:cs typeface="Times New Roman" panose="02020603050405020304" pitchFamily="18" charset="0"/>
              </a:rPr>
              <a:t>UG1OD024950 </a:t>
            </a:r>
            <a:r>
              <a:rPr lang="en-US" sz="1200" dirty="0" smtClean="0">
                <a:latin typeface="Calibri" panose="020F0502020204030204" pitchFamily="34" charset="0"/>
                <a:ea typeface="Calibri" panose="020F0502020204030204" pitchFamily="34" charset="0"/>
                <a:cs typeface="Times New Roman" panose="02020603050405020304" pitchFamily="18" charset="0"/>
              </a:rPr>
              <a:t>U54GM104938</a:t>
            </a:r>
            <a:endParaRPr lang="en-US" sz="1200" dirty="0"/>
          </a:p>
        </p:txBody>
      </p:sp>
      <p:pic>
        <p:nvPicPr>
          <p:cNvPr id="10" name="Picture 9"/>
          <p:cNvPicPr>
            <a:picLocks noChangeAspect="1"/>
          </p:cNvPicPr>
          <p:nvPr/>
        </p:nvPicPr>
        <p:blipFill>
          <a:blip r:embed="rId4"/>
          <a:stretch>
            <a:fillRect/>
          </a:stretch>
        </p:blipFill>
        <p:spPr>
          <a:xfrm>
            <a:off x="36163" y="6290431"/>
            <a:ext cx="2514600" cy="542925"/>
          </a:xfrm>
          <a:prstGeom prst="rect">
            <a:avLst/>
          </a:prstGeom>
        </p:spPr>
      </p:pic>
      <p:pic>
        <p:nvPicPr>
          <p:cNvPr id="11" name="Picture 10"/>
          <p:cNvPicPr>
            <a:picLocks noChangeAspect="1"/>
          </p:cNvPicPr>
          <p:nvPr/>
        </p:nvPicPr>
        <p:blipFill>
          <a:blip r:embed="rId5"/>
          <a:stretch>
            <a:fillRect/>
          </a:stretch>
        </p:blipFill>
        <p:spPr>
          <a:xfrm>
            <a:off x="8871584" y="6189773"/>
            <a:ext cx="3209925" cy="666750"/>
          </a:xfrm>
          <a:prstGeom prst="rect">
            <a:avLst/>
          </a:prstGeom>
        </p:spPr>
      </p:pic>
      <p:pic>
        <p:nvPicPr>
          <p:cNvPr id="12" name="Picture 2" descr="BBMC"/>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163" y="90095"/>
            <a:ext cx="1627222" cy="162722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OSCT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61095" y="-61784"/>
            <a:ext cx="3430905" cy="140234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73659" y="105632"/>
            <a:ext cx="4906014" cy="1435009"/>
          </a:xfrm>
          <a:prstGeom prst="rect">
            <a:avLst/>
          </a:prstGeom>
        </p:spPr>
      </p:pic>
      <p:pic>
        <p:nvPicPr>
          <p:cNvPr id="18" name="Picture 17" descr="C:\Users\tvanwago\Documents\OCTSI Logos\idea_transparent6.gif"/>
          <p:cNvPicPr>
            <a:picLocks noChangeAspect="1" noChangeArrowheads="1"/>
          </p:cNvPicPr>
          <p:nvPr/>
        </p:nvPicPr>
        <p:blipFill>
          <a:blip r:embed="rId9" cstate="print">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rcRect/>
          <a:stretch>
            <a:fillRect/>
          </a:stretch>
        </p:blipFill>
        <p:spPr bwMode="auto">
          <a:xfrm>
            <a:off x="110491" y="4546377"/>
            <a:ext cx="1810173"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85916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a:solidFill>
                  <a:srgbClr val="0070C0"/>
                </a:solidFill>
              </a:rPr>
              <a:t>POPS Study</a:t>
            </a:r>
          </a:p>
        </p:txBody>
      </p:sp>
      <p:sp>
        <p:nvSpPr>
          <p:cNvPr id="3" name="Text Placeholder 2"/>
          <p:cNvSpPr>
            <a:spLocks noGrp="1"/>
          </p:cNvSpPr>
          <p:nvPr>
            <p:ph type="body" idx="1"/>
          </p:nvPr>
        </p:nvSpPr>
        <p:spPr>
          <a:xfrm>
            <a:off x="831849" y="4589463"/>
            <a:ext cx="11150354" cy="1500187"/>
          </a:xfrm>
        </p:spPr>
        <p:txBody>
          <a:bodyPr/>
          <a:lstStyle/>
          <a:p>
            <a:r>
              <a:rPr lang="en-US" dirty="0">
                <a:solidFill>
                  <a:srgbClr val="0070C0"/>
                </a:solidFill>
              </a:rPr>
              <a:t>Pharmacokinetics of Understudied Drugs Administered to Children per Standard of Care</a:t>
            </a:r>
            <a:endParaRPr lang="en-US" dirty="0"/>
          </a:p>
        </p:txBody>
      </p:sp>
      <p:sp>
        <p:nvSpPr>
          <p:cNvPr id="4" name="TextBox 3"/>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darden-pharmaco-1</a:t>
            </a:r>
            <a:endParaRPr lang="en-US" dirty="0">
              <a:solidFill>
                <a:schemeClr val="bg1">
                  <a:lumMod val="75000"/>
                </a:schemeClr>
              </a:solidFill>
            </a:endParaRPr>
          </a:p>
        </p:txBody>
      </p:sp>
    </p:spTree>
    <p:extLst>
      <p:ext uri="{BB962C8B-B14F-4D97-AF65-F5344CB8AC3E}">
        <p14:creationId xmlns:p14="http://schemas.microsoft.com/office/powerpoint/2010/main" val="22294314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Autofit/>
          </a:bodyPr>
          <a:lstStyle/>
          <a:p>
            <a:r>
              <a:rPr lang="en-US" b="1" i="1" dirty="0" smtClean="0">
                <a:solidFill>
                  <a:srgbClr val="0070C0"/>
                </a:solidFill>
              </a:rPr>
              <a:t>POPS Overview</a:t>
            </a:r>
            <a:endParaRPr lang="en-US" b="1" i="1" dirty="0">
              <a:solidFill>
                <a:srgbClr val="0070C0"/>
              </a:solidFill>
            </a:endParaRPr>
          </a:p>
        </p:txBody>
      </p:sp>
      <p:sp>
        <p:nvSpPr>
          <p:cNvPr id="3" name="Content Placeholder 2"/>
          <p:cNvSpPr>
            <a:spLocks noGrp="1"/>
          </p:cNvSpPr>
          <p:nvPr>
            <p:ph idx="1"/>
          </p:nvPr>
        </p:nvSpPr>
        <p:spPr>
          <a:xfrm>
            <a:off x="380999" y="1395248"/>
            <a:ext cx="11413067" cy="5056351"/>
          </a:xfrm>
        </p:spPr>
        <p:txBody>
          <a:bodyPr>
            <a:normAutofit/>
          </a:bodyPr>
          <a:lstStyle/>
          <a:p>
            <a:r>
              <a:rPr lang="en-US" sz="2800" dirty="0"/>
              <a:t>Primary Aim: Evaluate </a:t>
            </a:r>
            <a:r>
              <a:rPr lang="en-US" sz="2800" dirty="0" smtClean="0"/>
              <a:t>PK </a:t>
            </a:r>
            <a:r>
              <a:rPr lang="en-US" sz="2800" dirty="0"/>
              <a:t>of understudied drugs </a:t>
            </a:r>
            <a:r>
              <a:rPr lang="en-US" sz="2800" dirty="0" smtClean="0"/>
              <a:t>administered </a:t>
            </a:r>
            <a:r>
              <a:rPr lang="en-US" sz="2800" dirty="0"/>
              <a:t>to children</a:t>
            </a:r>
          </a:p>
          <a:p>
            <a:endParaRPr lang="en-US" sz="2800" dirty="0" smtClean="0"/>
          </a:p>
          <a:p>
            <a:r>
              <a:rPr lang="en-US" sz="2800" dirty="0" smtClean="0"/>
              <a:t>Part </a:t>
            </a:r>
            <a:r>
              <a:rPr lang="en-US" sz="2800" dirty="0"/>
              <a:t>of </a:t>
            </a:r>
            <a:r>
              <a:rPr lang="en-US" sz="2800" dirty="0" smtClean="0"/>
              <a:t>Oklahoma </a:t>
            </a:r>
            <a:r>
              <a:rPr lang="en-US" sz="2800" dirty="0"/>
              <a:t>Pediatric Clinical Trial Network (OPCTN), </a:t>
            </a:r>
            <a:r>
              <a:rPr lang="en-US" sz="2800" dirty="0" smtClean="0"/>
              <a:t>a </a:t>
            </a:r>
            <a:r>
              <a:rPr lang="en-US" sz="2800" dirty="0"/>
              <a:t>site for the NIH-funded ECHO </a:t>
            </a:r>
            <a:r>
              <a:rPr lang="en-US" sz="2800" dirty="0" err="1"/>
              <a:t>IDeA</a:t>
            </a:r>
            <a:r>
              <a:rPr lang="en-US" sz="2800" dirty="0"/>
              <a:t> States Pediatric Clinical Trials Network (</a:t>
            </a:r>
            <a:r>
              <a:rPr lang="en-US" sz="2800" dirty="0" smtClean="0"/>
              <a:t>ISPCTN)</a:t>
            </a:r>
          </a:p>
          <a:p>
            <a:endParaRPr lang="en-US" sz="2800" dirty="0"/>
          </a:p>
          <a:p>
            <a:r>
              <a:rPr lang="en-US" sz="2800" dirty="0"/>
              <a:t>Enrollment Criteria: </a:t>
            </a:r>
            <a:endParaRPr lang="en-US" sz="2800" dirty="0" smtClean="0"/>
          </a:p>
          <a:p>
            <a:pPr lvl="1"/>
            <a:r>
              <a:rPr lang="en-US" sz="2400" dirty="0" smtClean="0"/>
              <a:t>Child receiving understudied </a:t>
            </a:r>
            <a:r>
              <a:rPr lang="en-US" sz="2400" dirty="0"/>
              <a:t>drug of interest </a:t>
            </a:r>
            <a:r>
              <a:rPr lang="en-US" sz="2400" dirty="0" smtClean="0"/>
              <a:t>                                                                (</a:t>
            </a:r>
            <a:r>
              <a:rPr lang="en-US" sz="2400" dirty="0"/>
              <a:t>DOIs) </a:t>
            </a:r>
            <a:r>
              <a:rPr lang="en-US" sz="2400" dirty="0" smtClean="0"/>
              <a:t>per </a:t>
            </a:r>
            <a:r>
              <a:rPr lang="en-US" sz="2400" dirty="0"/>
              <a:t>standard of </a:t>
            </a:r>
            <a:r>
              <a:rPr lang="en-US" sz="2400" dirty="0" smtClean="0"/>
              <a:t>care</a:t>
            </a:r>
          </a:p>
          <a:p>
            <a:pPr lvl="1"/>
            <a:r>
              <a:rPr lang="en-US" sz="2400" dirty="0" smtClean="0"/>
              <a:t>meet age range </a:t>
            </a:r>
            <a:r>
              <a:rPr lang="en-US" sz="2400" dirty="0"/>
              <a:t>or condition (pre-term, obese, </a:t>
            </a:r>
            <a:r>
              <a:rPr lang="en-US" sz="2400" dirty="0" smtClean="0"/>
              <a:t/>
            </a:r>
            <a:br>
              <a:rPr lang="en-US" sz="2400" dirty="0" smtClean="0"/>
            </a:br>
            <a:r>
              <a:rPr lang="en-US" sz="2400" dirty="0" smtClean="0"/>
              <a:t>ECMO</a:t>
            </a:r>
            <a:r>
              <a:rPr lang="en-US" sz="2400" dirty="0"/>
              <a:t>) open for enrollment. </a:t>
            </a:r>
          </a:p>
        </p:txBody>
      </p:sp>
      <p:pic>
        <p:nvPicPr>
          <p:cNvPr id="4" name="Picture 3"/>
          <p:cNvPicPr>
            <a:picLocks noChangeAspect="1"/>
          </p:cNvPicPr>
          <p:nvPr/>
        </p:nvPicPr>
        <p:blipFill>
          <a:blip r:embed="rId3"/>
          <a:stretch>
            <a:fillRect/>
          </a:stretch>
        </p:blipFill>
        <p:spPr>
          <a:xfrm>
            <a:off x="6990581" y="3923423"/>
            <a:ext cx="5248920" cy="2552189"/>
          </a:xfrm>
          <a:prstGeom prst="rect">
            <a:avLst/>
          </a:prstGeom>
        </p:spPr>
      </p:pic>
      <p:sp>
        <p:nvSpPr>
          <p:cNvPr id="5" name="TextBox 4"/>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darden-pharmaco-1</a:t>
            </a:r>
            <a:endParaRPr lang="en-US" dirty="0">
              <a:solidFill>
                <a:schemeClr val="bg1">
                  <a:lumMod val="75000"/>
                </a:schemeClr>
              </a:solidFill>
            </a:endParaRPr>
          </a:p>
        </p:txBody>
      </p:sp>
    </p:spTree>
    <p:extLst>
      <p:ext uri="{BB962C8B-B14F-4D97-AF65-F5344CB8AC3E}">
        <p14:creationId xmlns:p14="http://schemas.microsoft.com/office/powerpoint/2010/main" val="38282179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 y="93134"/>
            <a:ext cx="11734800" cy="660400"/>
          </a:xfrm>
        </p:spPr>
        <p:txBody>
          <a:bodyPr>
            <a:noAutofit/>
          </a:bodyPr>
          <a:lstStyle/>
          <a:p>
            <a:r>
              <a:rPr lang="en-US" sz="3200" b="1" i="1" dirty="0">
                <a:solidFill>
                  <a:srgbClr val="0070C0"/>
                </a:solidFill>
              </a:rPr>
              <a:t>Resource Efficiency: </a:t>
            </a:r>
            <a:r>
              <a:rPr lang="en-US" sz="3200" dirty="0">
                <a:solidFill>
                  <a:srgbClr val="0070C0"/>
                </a:solidFill>
              </a:rPr>
              <a:t>fewer patients, quicker review, less redundancy </a:t>
            </a:r>
          </a:p>
        </p:txBody>
      </p:sp>
      <p:sp>
        <p:nvSpPr>
          <p:cNvPr id="4" name="Content Placeholder 3"/>
          <p:cNvSpPr>
            <a:spLocks noGrp="1"/>
          </p:cNvSpPr>
          <p:nvPr>
            <p:ph sz="half" idx="2"/>
          </p:nvPr>
        </p:nvSpPr>
        <p:spPr>
          <a:xfrm>
            <a:off x="262468" y="1492898"/>
            <a:ext cx="5494865" cy="5297369"/>
          </a:xfrm>
          <a:ln>
            <a:solidFill>
              <a:schemeClr val="tx1"/>
            </a:solidFill>
          </a:ln>
        </p:spPr>
        <p:txBody>
          <a:bodyPr>
            <a:normAutofit lnSpcReduction="10000"/>
          </a:bodyPr>
          <a:lstStyle/>
          <a:p>
            <a:pPr marL="0" indent="0">
              <a:buNone/>
            </a:pPr>
            <a:r>
              <a:rPr lang="en-US" sz="2800" b="1" u="sng" dirty="0"/>
              <a:t>2019-01-12 </a:t>
            </a:r>
            <a:r>
              <a:rPr lang="en-US" sz="2800" b="1" u="sng" dirty="0" smtClean="0"/>
              <a:t>Inpatient Extract</a:t>
            </a:r>
            <a:endParaRPr lang="en-US" sz="2800" b="1" u="sng" dirty="0"/>
          </a:p>
          <a:p>
            <a:r>
              <a:rPr lang="en-US" sz="2800" dirty="0" smtClean="0"/>
              <a:t>Finds </a:t>
            </a:r>
            <a:r>
              <a:rPr lang="en-US" sz="2800" dirty="0"/>
              <a:t>patients who received a drug of interest </a:t>
            </a:r>
            <a:r>
              <a:rPr lang="en-US" sz="2800" dirty="0" smtClean="0"/>
              <a:t/>
            </a:r>
            <a:br>
              <a:rPr lang="en-US" sz="2800" dirty="0" smtClean="0"/>
            </a:br>
            <a:endParaRPr lang="en-US" sz="2800" dirty="0" smtClean="0"/>
          </a:p>
          <a:p>
            <a:r>
              <a:rPr lang="en-US" sz="2800" dirty="0" smtClean="0"/>
              <a:t>109 unique patients</a:t>
            </a:r>
          </a:p>
          <a:p>
            <a:r>
              <a:rPr lang="en-US" sz="2800" dirty="0" smtClean="0"/>
              <a:t>Record review: ~15 min/</a:t>
            </a:r>
            <a:r>
              <a:rPr lang="en-US" sz="2800" dirty="0" err="1" smtClean="0"/>
              <a:t>pt</a:t>
            </a:r>
            <a:endParaRPr lang="en-US" sz="2800" dirty="0" smtClean="0"/>
          </a:p>
          <a:p>
            <a:r>
              <a:rPr lang="en-US" sz="2800" dirty="0" smtClean="0"/>
              <a:t>~1,635 minutes</a:t>
            </a:r>
          </a:p>
          <a:p>
            <a:pPr marL="0" indent="0">
              <a:buNone/>
            </a:pPr>
            <a:endParaRPr lang="en-US" sz="2800" b="1" dirty="0" smtClean="0"/>
          </a:p>
          <a:p>
            <a:pPr marL="0" indent="0">
              <a:buNone/>
            </a:pPr>
            <a:endParaRPr lang="en-US" sz="2800" b="1" dirty="0" smtClean="0"/>
          </a:p>
          <a:p>
            <a:pPr marL="0" indent="0">
              <a:buNone/>
            </a:pPr>
            <a:r>
              <a:rPr lang="en-US" sz="2800" b="1" u="sng" dirty="0" smtClean="0"/>
              <a:t>2019-01-13 </a:t>
            </a:r>
            <a:r>
              <a:rPr lang="en-US" b="1" u="sng" dirty="0"/>
              <a:t>Inpatient Extract</a:t>
            </a:r>
            <a:endParaRPr lang="en-US" sz="2800" b="1" u="sng" dirty="0" smtClean="0"/>
          </a:p>
          <a:p>
            <a:r>
              <a:rPr lang="en-US" sz="2800" dirty="0" smtClean="0"/>
              <a:t>112 unique patients  @15 min/</a:t>
            </a:r>
            <a:r>
              <a:rPr lang="en-US" sz="2800" dirty="0" err="1" smtClean="0"/>
              <a:t>pt</a:t>
            </a:r>
            <a:r>
              <a:rPr lang="en-US" sz="2800" dirty="0" smtClean="0"/>
              <a:t/>
            </a:r>
            <a:br>
              <a:rPr lang="en-US" sz="2800" dirty="0" smtClean="0"/>
            </a:br>
            <a:r>
              <a:rPr lang="en-US" sz="2800" dirty="0" smtClean="0"/>
              <a:t>(</a:t>
            </a:r>
            <a:r>
              <a:rPr lang="en-US" sz="2800" i="1" dirty="0" smtClean="0"/>
              <a:t>forgets</a:t>
            </a:r>
            <a:r>
              <a:rPr lang="en-US" sz="2800" dirty="0" smtClean="0"/>
              <a:t> yesterday)</a:t>
            </a:r>
            <a:endParaRPr lang="en-US" sz="2800" dirty="0"/>
          </a:p>
        </p:txBody>
      </p:sp>
      <p:sp>
        <p:nvSpPr>
          <p:cNvPr id="6" name="Content Placeholder 5"/>
          <p:cNvSpPr>
            <a:spLocks noGrp="1"/>
          </p:cNvSpPr>
          <p:nvPr>
            <p:ph sz="quarter" idx="4"/>
          </p:nvPr>
        </p:nvSpPr>
        <p:spPr>
          <a:xfrm>
            <a:off x="5867400" y="1492898"/>
            <a:ext cx="6197600" cy="5297369"/>
          </a:xfrm>
          <a:ln>
            <a:solidFill>
              <a:schemeClr val="tx1"/>
            </a:solidFill>
          </a:ln>
        </p:spPr>
        <p:txBody>
          <a:bodyPr>
            <a:normAutofit lnSpcReduction="10000"/>
          </a:bodyPr>
          <a:lstStyle/>
          <a:p>
            <a:pPr marL="0" indent="0">
              <a:buNone/>
            </a:pPr>
            <a:r>
              <a:rPr lang="en-US" sz="2800" b="1" u="sng" dirty="0"/>
              <a:t>2019-01-12 </a:t>
            </a:r>
            <a:r>
              <a:rPr lang="en-US" sz="2800" b="1" u="sng" dirty="0" smtClean="0"/>
              <a:t>Inpatient Screening Report </a:t>
            </a:r>
            <a:endParaRPr lang="en-US" sz="2800" b="1" u="sng" dirty="0"/>
          </a:p>
          <a:p>
            <a:r>
              <a:rPr lang="en-US" sz="2800" dirty="0" smtClean="0"/>
              <a:t>Finds patients who received a drug of interest </a:t>
            </a:r>
            <a:r>
              <a:rPr lang="en-US" sz="2800" i="1" dirty="0" smtClean="0"/>
              <a:t>and meet an age range or condition currently open for enrollment</a:t>
            </a:r>
          </a:p>
          <a:p>
            <a:r>
              <a:rPr lang="en-US" sz="2800" dirty="0" smtClean="0"/>
              <a:t>31 unique patients</a:t>
            </a:r>
          </a:p>
          <a:p>
            <a:r>
              <a:rPr lang="en-US" sz="2800" dirty="0" smtClean="0"/>
              <a:t>Record review: ~5 min/</a:t>
            </a:r>
            <a:r>
              <a:rPr lang="en-US" sz="2800" dirty="0" err="1" smtClean="0"/>
              <a:t>pt</a:t>
            </a:r>
            <a:endParaRPr lang="en-US" sz="2800" dirty="0" smtClean="0"/>
          </a:p>
          <a:p>
            <a:r>
              <a:rPr lang="en-US" sz="2800" dirty="0" smtClean="0"/>
              <a:t>~155 minutes</a:t>
            </a:r>
          </a:p>
          <a:p>
            <a:pPr marL="0" indent="0">
              <a:buNone/>
            </a:pPr>
            <a:endParaRPr lang="en-US" sz="2800" b="1" dirty="0" smtClean="0"/>
          </a:p>
          <a:p>
            <a:pPr marL="0" indent="0">
              <a:buNone/>
            </a:pPr>
            <a:endParaRPr lang="en-US" sz="2800" b="1" dirty="0" smtClean="0"/>
          </a:p>
          <a:p>
            <a:pPr marL="0" indent="0">
              <a:buNone/>
            </a:pPr>
            <a:r>
              <a:rPr lang="en-US" sz="2800" b="1" u="sng" dirty="0" smtClean="0"/>
              <a:t>2019-01-13 </a:t>
            </a:r>
            <a:r>
              <a:rPr lang="en-US" b="1" u="sng" dirty="0"/>
              <a:t>Inpatient Screening Report </a:t>
            </a:r>
            <a:endParaRPr lang="en-US" sz="2800" b="1" u="sng" dirty="0"/>
          </a:p>
          <a:p>
            <a:r>
              <a:rPr lang="en-US" sz="2800" dirty="0" smtClean="0"/>
              <a:t>6 </a:t>
            </a:r>
            <a:r>
              <a:rPr lang="en-US" sz="2800" u="sng" dirty="0" smtClean="0"/>
              <a:t>new</a:t>
            </a:r>
            <a:r>
              <a:rPr lang="en-US" sz="2800" dirty="0" smtClean="0"/>
              <a:t> patients  @5 min/</a:t>
            </a:r>
            <a:r>
              <a:rPr lang="en-US" sz="2800" dirty="0" err="1" smtClean="0"/>
              <a:t>pt</a:t>
            </a:r>
            <a:r>
              <a:rPr lang="en-US" sz="2800" dirty="0" smtClean="0"/>
              <a:t/>
            </a:r>
            <a:br>
              <a:rPr lang="en-US" sz="2800" dirty="0" smtClean="0"/>
            </a:br>
            <a:r>
              <a:rPr lang="en-US" sz="2800" dirty="0" smtClean="0"/>
              <a:t>(</a:t>
            </a:r>
            <a:r>
              <a:rPr lang="en-US" sz="2800" i="1" dirty="0" smtClean="0"/>
              <a:t>remembers</a:t>
            </a:r>
            <a:r>
              <a:rPr lang="en-US" sz="2800" dirty="0" smtClean="0"/>
              <a:t> yesterday)</a:t>
            </a:r>
            <a:endParaRPr lang="en-US" sz="2800" b="1" dirty="0"/>
          </a:p>
        </p:txBody>
      </p:sp>
      <p:sp>
        <p:nvSpPr>
          <p:cNvPr id="3" name="TextBox 2"/>
          <p:cNvSpPr txBox="1"/>
          <p:nvPr/>
        </p:nvSpPr>
        <p:spPr>
          <a:xfrm>
            <a:off x="1240977" y="846567"/>
            <a:ext cx="2275751" cy="646331"/>
          </a:xfrm>
          <a:prstGeom prst="rect">
            <a:avLst/>
          </a:prstGeom>
          <a:noFill/>
        </p:spPr>
        <p:txBody>
          <a:bodyPr wrap="none" rtlCol="0">
            <a:spAutoFit/>
          </a:bodyPr>
          <a:lstStyle/>
          <a:p>
            <a:r>
              <a:rPr lang="en-US" sz="3600" dirty="0" smtClean="0"/>
              <a:t>Old System</a:t>
            </a:r>
            <a:endParaRPr lang="en-US" sz="3600" dirty="0"/>
          </a:p>
        </p:txBody>
      </p:sp>
      <p:sp>
        <p:nvSpPr>
          <p:cNvPr id="7" name="TextBox 6"/>
          <p:cNvSpPr txBox="1"/>
          <p:nvPr/>
        </p:nvSpPr>
        <p:spPr>
          <a:xfrm>
            <a:off x="7514252" y="846567"/>
            <a:ext cx="2477088" cy="646331"/>
          </a:xfrm>
          <a:prstGeom prst="rect">
            <a:avLst/>
          </a:prstGeom>
          <a:noFill/>
        </p:spPr>
        <p:txBody>
          <a:bodyPr wrap="none" rtlCol="0">
            <a:spAutoFit/>
          </a:bodyPr>
          <a:lstStyle/>
          <a:p>
            <a:r>
              <a:rPr lang="en-US" sz="3600" dirty="0" smtClean="0"/>
              <a:t>New System</a:t>
            </a:r>
            <a:endParaRPr lang="en-US" sz="3600" dirty="0"/>
          </a:p>
        </p:txBody>
      </p:sp>
      <p:sp>
        <p:nvSpPr>
          <p:cNvPr id="8" name="TextBox 7"/>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darden-pharmaco-1</a:t>
            </a:r>
            <a:endParaRPr lang="en-US" dirty="0">
              <a:solidFill>
                <a:schemeClr val="bg1">
                  <a:lumMod val="75000"/>
                </a:schemeClr>
              </a:solidFill>
            </a:endParaRPr>
          </a:p>
        </p:txBody>
      </p:sp>
    </p:spTree>
    <p:extLst>
      <p:ext uri="{BB962C8B-B14F-4D97-AF65-F5344CB8AC3E}">
        <p14:creationId xmlns:p14="http://schemas.microsoft.com/office/powerpoint/2010/main" val="18721409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021747" y="931756"/>
            <a:ext cx="7615281" cy="5804079"/>
          </a:xfrm>
          <a:prstGeom prst="rect">
            <a:avLst/>
          </a:prstGeom>
        </p:spPr>
      </p:pic>
      <p:sp>
        <p:nvSpPr>
          <p:cNvPr id="6" name="Title 5"/>
          <p:cNvSpPr>
            <a:spLocks noGrp="1"/>
          </p:cNvSpPr>
          <p:nvPr>
            <p:ph type="title"/>
          </p:nvPr>
        </p:nvSpPr>
        <p:spPr>
          <a:xfrm>
            <a:off x="813033" y="72088"/>
            <a:ext cx="10515600" cy="859668"/>
          </a:xfrm>
        </p:spPr>
        <p:txBody>
          <a:bodyPr>
            <a:normAutofit/>
          </a:bodyPr>
          <a:lstStyle/>
          <a:p>
            <a:r>
              <a:rPr lang="en-US" b="1" i="1" dirty="0">
                <a:solidFill>
                  <a:srgbClr val="0070C0"/>
                </a:solidFill>
              </a:rPr>
              <a:t>Enrollment Rate by Institution</a:t>
            </a:r>
          </a:p>
        </p:txBody>
      </p:sp>
      <p:sp>
        <p:nvSpPr>
          <p:cNvPr id="4" name="TextBox 3"/>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darden-pharmaco-1</a:t>
            </a:r>
            <a:endParaRPr lang="en-US" dirty="0">
              <a:solidFill>
                <a:schemeClr val="bg1">
                  <a:lumMod val="75000"/>
                </a:schemeClr>
              </a:solidFill>
            </a:endParaRPr>
          </a:p>
        </p:txBody>
      </p:sp>
    </p:spTree>
    <p:extLst>
      <p:ext uri="{BB962C8B-B14F-4D97-AF65-F5344CB8AC3E}">
        <p14:creationId xmlns:p14="http://schemas.microsoft.com/office/powerpoint/2010/main" val="1054728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687646625"/>
              </p:ext>
            </p:extLst>
          </p:nvPr>
        </p:nvGraphicFramePr>
        <p:xfrm>
          <a:off x="426719" y="1459684"/>
          <a:ext cx="10837031" cy="4605562"/>
        </p:xfrm>
        <a:graphic>
          <a:graphicData uri="http://schemas.openxmlformats.org/drawingml/2006/table">
            <a:tbl>
              <a:tblPr/>
              <a:tblGrid>
                <a:gridCol w="1290765">
                  <a:extLst>
                    <a:ext uri="{9D8B030D-6E8A-4147-A177-3AD203B41FA5}">
                      <a16:colId xmlns:a16="http://schemas.microsoft.com/office/drawing/2014/main" val="1559313277"/>
                    </a:ext>
                  </a:extLst>
                </a:gridCol>
                <a:gridCol w="1489950">
                  <a:extLst>
                    <a:ext uri="{9D8B030D-6E8A-4147-A177-3AD203B41FA5}">
                      <a16:colId xmlns:a16="http://schemas.microsoft.com/office/drawing/2014/main" val="20001"/>
                    </a:ext>
                  </a:extLst>
                </a:gridCol>
                <a:gridCol w="1489950">
                  <a:extLst>
                    <a:ext uri="{9D8B030D-6E8A-4147-A177-3AD203B41FA5}">
                      <a16:colId xmlns:a16="http://schemas.microsoft.com/office/drawing/2014/main" val="20002"/>
                    </a:ext>
                  </a:extLst>
                </a:gridCol>
                <a:gridCol w="1489950">
                  <a:extLst>
                    <a:ext uri="{9D8B030D-6E8A-4147-A177-3AD203B41FA5}">
                      <a16:colId xmlns:a16="http://schemas.microsoft.com/office/drawing/2014/main" val="20003"/>
                    </a:ext>
                  </a:extLst>
                </a:gridCol>
                <a:gridCol w="1489950">
                  <a:extLst>
                    <a:ext uri="{9D8B030D-6E8A-4147-A177-3AD203B41FA5}">
                      <a16:colId xmlns:a16="http://schemas.microsoft.com/office/drawing/2014/main" val="3124089531"/>
                    </a:ext>
                  </a:extLst>
                </a:gridCol>
                <a:gridCol w="1489950">
                  <a:extLst>
                    <a:ext uri="{9D8B030D-6E8A-4147-A177-3AD203B41FA5}">
                      <a16:colId xmlns:a16="http://schemas.microsoft.com/office/drawing/2014/main" val="632426053"/>
                    </a:ext>
                  </a:extLst>
                </a:gridCol>
                <a:gridCol w="2096516">
                  <a:extLst>
                    <a:ext uri="{9D8B030D-6E8A-4147-A177-3AD203B41FA5}">
                      <a16:colId xmlns:a16="http://schemas.microsoft.com/office/drawing/2014/main" val="20006"/>
                    </a:ext>
                  </a:extLst>
                </a:gridCol>
              </a:tblGrid>
              <a:tr h="354274">
                <a:tc>
                  <a:txBody>
                    <a:bodyPr/>
                    <a:lstStyle/>
                    <a:p>
                      <a:pPr algn="ctr" fontAlgn="b"/>
                      <a:r>
                        <a:rPr lang="en-US" sz="2000" b="1" i="0" u="none" strike="noStrike" dirty="0" smtClean="0">
                          <a:solidFill>
                            <a:srgbClr val="DDEBF7"/>
                          </a:solidFill>
                          <a:effectLst/>
                          <a:latin typeface="Calibri" panose="020F0502020204030204" pitchFamily="34" charset="0"/>
                        </a:rPr>
                        <a:t>ow </a:t>
                      </a:r>
                      <a:r>
                        <a:rPr lang="en-US" sz="2000" b="1" i="0" u="none" strike="noStrike" dirty="0">
                          <a:solidFill>
                            <a:srgbClr val="DDEBF7"/>
                          </a:solidFill>
                          <a:effectLst/>
                          <a:latin typeface="Calibri" panose="020F0502020204030204" pitchFamily="34" charset="0"/>
                        </a:rPr>
                        <a:t>Labels</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1" i="0" u="none" strike="noStrike" dirty="0">
                          <a:solidFill>
                            <a:srgbClr val="000000"/>
                          </a:solidFill>
                          <a:effectLst/>
                          <a:latin typeface="Calibri" panose="020F0502020204030204" pitchFamily="34" charset="0"/>
                        </a:rPr>
                        <a:t>Outpatient</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1" i="0" u="none" strike="noStrike" dirty="0">
                          <a:solidFill>
                            <a:srgbClr val="000000"/>
                          </a:solidFill>
                          <a:effectLst/>
                          <a:latin typeface="Calibri" panose="020F0502020204030204" pitchFamily="34" charset="0"/>
                        </a:rPr>
                        <a:t>PICU</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1" i="0" u="none" strike="noStrike">
                          <a:solidFill>
                            <a:srgbClr val="000000"/>
                          </a:solidFill>
                          <a:effectLst/>
                          <a:latin typeface="Calibri" panose="020F0502020204030204" pitchFamily="34" charset="0"/>
                        </a:rPr>
                        <a:t>Inpatient</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1" i="0" u="none" strike="noStrike" dirty="0">
                          <a:solidFill>
                            <a:srgbClr val="000000"/>
                          </a:solidFill>
                          <a:effectLst/>
                          <a:latin typeface="Calibri" panose="020F0502020204030204" pitchFamily="34" charset="0"/>
                        </a:rPr>
                        <a:t>NICU</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1" i="0" u="none" strike="noStrike" dirty="0">
                          <a:solidFill>
                            <a:srgbClr val="000000"/>
                          </a:solidFill>
                          <a:effectLst/>
                          <a:latin typeface="Calibri" panose="020F0502020204030204" pitchFamily="34" charset="0"/>
                        </a:rPr>
                        <a:t>Grand Total</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marL="114300" indent="0" algn="ctr" fontAlgn="b"/>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2628157"/>
                  </a:ext>
                </a:extLst>
              </a:tr>
              <a:tr h="354274">
                <a:tc>
                  <a:txBody>
                    <a:bodyPr/>
                    <a:lstStyle/>
                    <a:p>
                      <a:pPr algn="l" fontAlgn="b"/>
                      <a:r>
                        <a:rPr lang="en-US" sz="2000" b="1" i="0" u="none" strike="noStrike" dirty="0">
                          <a:solidFill>
                            <a:srgbClr val="000000"/>
                          </a:solidFill>
                          <a:effectLst/>
                          <a:latin typeface="Calibri" panose="020F0502020204030204" pitchFamily="34" charset="0"/>
                        </a:rPr>
                        <a:t>2018</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marL="114300" indent="0" algn="l" fontAlgn="b"/>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7992228"/>
                  </a:ext>
                </a:extLst>
              </a:tr>
              <a:tr h="354274">
                <a:tc>
                  <a:txBody>
                    <a:bodyPr/>
                    <a:lstStyle/>
                    <a:p>
                      <a:pPr algn="l" fontAlgn="b"/>
                      <a:r>
                        <a:rPr lang="en-US" sz="2000" b="0" i="0" u="none" strike="noStrike" dirty="0" smtClean="0">
                          <a:solidFill>
                            <a:srgbClr val="808080"/>
                          </a:solidFill>
                          <a:effectLst/>
                          <a:latin typeface="Calibri" panose="020F0502020204030204" pitchFamily="34" charset="0"/>
                        </a:rPr>
                        <a:t>Dec</a:t>
                      </a:r>
                      <a:endParaRPr lang="en-US" sz="2000" b="0" i="0" u="none" strike="noStrike" dirty="0">
                        <a:solidFill>
                          <a:srgbClr val="000000"/>
                        </a:solidFill>
                        <a:effectLst/>
                        <a:latin typeface="Calibri" panose="020F0502020204030204" pitchFamily="34" charset="0"/>
                      </a:endParaRPr>
                    </a:p>
                  </a:txBody>
                  <a:tcPr marL="85725" marR="9525" marT="9525" marB="0" anchor="b">
                    <a:lnL>
                      <a:noFill/>
                    </a:lnL>
                    <a:lnR>
                      <a:noFill/>
                    </a:lnR>
                    <a:lnT w="6350" cap="flat" cmpd="sng" algn="ctr">
                      <a:solidFill>
                        <a:srgbClr val="9BC2E6"/>
                      </a:solidFill>
                      <a:prstDash val="solid"/>
                      <a:round/>
                      <a:headEnd type="none" w="med" len="med"/>
                      <a:tailEnd type="none" w="med" len="med"/>
                    </a:lnT>
                    <a:lnB>
                      <a:noFill/>
                    </a:lnB>
                    <a:solidFill>
                      <a:schemeClr val="bg1">
                        <a:lumMod val="95000"/>
                      </a:schemeClr>
                    </a:solidFill>
                  </a:tcPr>
                </a:tc>
                <a:tc>
                  <a:txBody>
                    <a:bodyPr/>
                    <a:lstStyle/>
                    <a:p>
                      <a:pPr algn="ctr" fontAlgn="b"/>
                      <a:endParaRPr lang="en-US" sz="2000" b="0"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chemeClr val="bg1">
                        <a:lumMod val="95000"/>
                      </a:schemeClr>
                    </a:solidFill>
                  </a:tcPr>
                </a:tc>
                <a:tc>
                  <a:txBody>
                    <a:bodyPr/>
                    <a:lstStyle/>
                    <a:p>
                      <a:pPr algn="ctr" fontAlgn="b"/>
                      <a:r>
                        <a:rPr lang="en-US" sz="2000" b="0" i="0" u="none" strike="noStrike" dirty="0" smtClean="0">
                          <a:solidFill>
                            <a:srgbClr val="808080"/>
                          </a:solidFill>
                          <a:effectLst/>
                          <a:latin typeface="Calibri" panose="020F0502020204030204" pitchFamily="34" charset="0"/>
                        </a:rPr>
                        <a:t>1</a:t>
                      </a:r>
                      <a:endParaRPr lang="en-US" sz="2000" b="0" i="0" u="none" strike="noStrike" dirty="0">
                        <a:solidFill>
                          <a:srgbClr val="80808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chemeClr val="bg1">
                        <a:lumMod val="95000"/>
                      </a:schemeClr>
                    </a:solidFill>
                  </a:tcPr>
                </a:tc>
                <a:tc>
                  <a:txBody>
                    <a:bodyPr/>
                    <a:lstStyle/>
                    <a:p>
                      <a:pPr algn="ctr" fontAlgn="b"/>
                      <a:endParaRPr lang="en-US" sz="2000" b="0"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chemeClr val="bg1">
                        <a:lumMod val="95000"/>
                      </a:schemeClr>
                    </a:solidFill>
                  </a:tcPr>
                </a:tc>
                <a:tc>
                  <a:txBody>
                    <a:bodyPr/>
                    <a:lstStyle/>
                    <a:p>
                      <a:pPr algn="ctr" fontAlgn="b"/>
                      <a:endParaRPr lang="en-US" sz="2000" b="0"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chemeClr val="bg1">
                        <a:lumMod val="95000"/>
                      </a:schemeClr>
                    </a:solidFill>
                  </a:tcPr>
                </a:tc>
                <a:tc>
                  <a:txBody>
                    <a:bodyPr/>
                    <a:lstStyle/>
                    <a:p>
                      <a:pPr algn="ctr" fontAlgn="b"/>
                      <a:r>
                        <a:rPr lang="en-US" sz="2000" b="0" i="0" u="none" strike="noStrike" dirty="0" smtClean="0">
                          <a:solidFill>
                            <a:srgbClr val="808080"/>
                          </a:solidFill>
                          <a:effectLst/>
                          <a:latin typeface="Calibri" panose="020F0502020204030204" pitchFamily="34" charset="0"/>
                        </a:rPr>
                        <a:t>1</a:t>
                      </a:r>
                      <a:endParaRPr lang="en-US" sz="2000" b="0" i="0" u="none" strike="noStrike" dirty="0">
                        <a:solidFill>
                          <a:srgbClr val="80808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chemeClr val="bg1">
                        <a:lumMod val="95000"/>
                      </a:schemeClr>
                    </a:solidFill>
                  </a:tcPr>
                </a:tc>
                <a:tc>
                  <a:txBody>
                    <a:bodyPr/>
                    <a:lstStyle/>
                    <a:p>
                      <a:pPr marL="114300" indent="0" algn="l" fontAlgn="b"/>
                      <a:r>
                        <a:rPr lang="en-US" sz="2000" b="0" i="0" u="none" strike="noStrike" dirty="0" smtClean="0">
                          <a:solidFill>
                            <a:srgbClr val="808080"/>
                          </a:solidFill>
                          <a:effectLst/>
                          <a:latin typeface="Calibri" panose="020F0502020204030204" pitchFamily="34" charset="0"/>
                        </a:rPr>
                        <a:t>incomplete month</a:t>
                      </a:r>
                      <a:endParaRPr lang="en-US" sz="2000" b="0" i="0" u="none" strike="noStrike" dirty="0">
                        <a:solidFill>
                          <a:srgbClr val="808080"/>
                        </a:solidFill>
                        <a:effectLst/>
                        <a:latin typeface="Calibri" panose="020F0502020204030204" pitchFamily="34" charset="0"/>
                      </a:endParaRPr>
                    </a:p>
                  </a:txBody>
                  <a:tcPr marL="9525" marR="9525" marT="9525" marB="0" anchor="b">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686377844"/>
                  </a:ext>
                </a:extLst>
              </a:tr>
              <a:tr h="354274">
                <a:tc>
                  <a:txBody>
                    <a:bodyPr/>
                    <a:lstStyle/>
                    <a:p>
                      <a:pPr algn="l" fontAlgn="b"/>
                      <a:r>
                        <a:rPr lang="en-US" sz="2000" b="1" i="0" u="none" strike="noStrike" dirty="0">
                          <a:solidFill>
                            <a:srgbClr val="000000"/>
                          </a:solidFill>
                          <a:effectLst/>
                          <a:latin typeface="Calibri" panose="020F0502020204030204" pitchFamily="34" charset="0"/>
                        </a:rPr>
                        <a:t>2019</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ctr" fontAlgn="b"/>
                      <a:endParaRPr lang="en-US" sz="2000" b="1"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marL="114300" indent="0" algn="l" fontAlgn="b"/>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92456218"/>
                  </a:ext>
                </a:extLst>
              </a:tr>
              <a:tr h="354274">
                <a:tc>
                  <a:txBody>
                    <a:bodyPr/>
                    <a:lstStyle/>
                    <a:p>
                      <a:pPr algn="l" fontAlgn="b"/>
                      <a:r>
                        <a:rPr lang="en-US" sz="2000" b="0" i="0" u="none" strike="noStrike" dirty="0">
                          <a:solidFill>
                            <a:srgbClr val="000000"/>
                          </a:solidFill>
                          <a:effectLst/>
                          <a:latin typeface="Calibri" panose="020F0502020204030204" pitchFamily="34" charset="0"/>
                        </a:rPr>
                        <a:t>Jan</a:t>
                      </a:r>
                    </a:p>
                  </a:txBody>
                  <a:tcPr marL="857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7</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ctr" fontAlgn="b"/>
                      <a:endParaRPr lang="en-US" sz="2000" b="0"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1</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ctr" fontAlgn="b"/>
                      <a:r>
                        <a:rPr lang="en-US" sz="2000" b="0" i="0" u="none" strike="noStrike">
                          <a:solidFill>
                            <a:srgbClr val="000000"/>
                          </a:solidFill>
                          <a:effectLst/>
                          <a:latin typeface="Calibri" panose="020F0502020204030204" pitchFamily="34" charset="0"/>
                        </a:rPr>
                        <a:t>8</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marL="114300" indent="0" algn="l" fontAlgn="b"/>
                      <a:endParaRPr lang="en-US" sz="2000" b="0"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538555921"/>
                  </a:ext>
                </a:extLst>
              </a:tr>
              <a:tr h="354274">
                <a:tc>
                  <a:txBody>
                    <a:bodyPr/>
                    <a:lstStyle/>
                    <a:p>
                      <a:pPr algn="l" fontAlgn="b"/>
                      <a:r>
                        <a:rPr lang="en-US" sz="2000" b="0" i="0" u="none" strike="noStrike" dirty="0">
                          <a:solidFill>
                            <a:srgbClr val="808080"/>
                          </a:solidFill>
                          <a:effectLst/>
                          <a:latin typeface="Calibri" panose="020F0502020204030204" pitchFamily="34" charset="0"/>
                        </a:rPr>
                        <a:t>Feb</a:t>
                      </a:r>
                    </a:p>
                  </a:txBody>
                  <a:tcPr marL="85725" marR="9525" marT="9525" marB="0" anchor="b">
                    <a:lnL>
                      <a:noFill/>
                    </a:lnL>
                    <a:lnR>
                      <a:noFill/>
                    </a:lnR>
                    <a:lnT>
                      <a:noFill/>
                    </a:lnT>
                    <a:lnB>
                      <a:noFill/>
                    </a:lnB>
                    <a:solidFill>
                      <a:srgbClr val="F2F2F2"/>
                    </a:solidFill>
                  </a:tcPr>
                </a:tc>
                <a:tc>
                  <a:txBody>
                    <a:bodyPr/>
                    <a:lstStyle/>
                    <a:p>
                      <a:pPr algn="ctr" fontAlgn="b"/>
                      <a:r>
                        <a:rPr lang="en-US" sz="2000" b="0" i="0" u="none" strike="noStrike" dirty="0">
                          <a:solidFill>
                            <a:srgbClr val="808080"/>
                          </a:solidFill>
                          <a:effectLst/>
                          <a:latin typeface="Calibri" panose="020F0502020204030204" pitchFamily="34" charset="0"/>
                        </a:rPr>
                        <a:t>1</a:t>
                      </a:r>
                    </a:p>
                  </a:txBody>
                  <a:tcPr marL="9525" marR="9525" marT="9525" marB="0" anchor="b">
                    <a:lnL>
                      <a:noFill/>
                    </a:lnL>
                    <a:lnR>
                      <a:noFill/>
                    </a:lnR>
                    <a:lnT>
                      <a:noFill/>
                    </a:lnT>
                    <a:lnB>
                      <a:noFill/>
                    </a:lnB>
                    <a:solidFill>
                      <a:srgbClr val="F2F2F2"/>
                    </a:solidFill>
                  </a:tcPr>
                </a:tc>
                <a:tc>
                  <a:txBody>
                    <a:bodyPr/>
                    <a:lstStyle/>
                    <a:p>
                      <a:pPr algn="ctr" fontAlgn="b"/>
                      <a:r>
                        <a:rPr lang="en-US" sz="2000" b="0" i="0" u="none" strike="noStrike">
                          <a:solidFill>
                            <a:srgbClr val="808080"/>
                          </a:solidFill>
                          <a:effectLst/>
                          <a:latin typeface="Calibri" panose="020F0502020204030204" pitchFamily="34" charset="0"/>
                        </a:rPr>
                        <a:t> </a:t>
                      </a:r>
                    </a:p>
                  </a:txBody>
                  <a:tcPr marL="9525" marR="9525" marT="9525" marB="0" anchor="b">
                    <a:lnL>
                      <a:noFill/>
                    </a:lnL>
                    <a:lnR>
                      <a:noFill/>
                    </a:lnR>
                    <a:lnT>
                      <a:noFill/>
                    </a:lnT>
                    <a:lnB>
                      <a:noFill/>
                    </a:lnB>
                    <a:solidFill>
                      <a:srgbClr val="F2F2F2"/>
                    </a:solidFill>
                  </a:tcPr>
                </a:tc>
                <a:tc>
                  <a:txBody>
                    <a:bodyPr/>
                    <a:lstStyle/>
                    <a:p>
                      <a:pPr algn="ctr" fontAlgn="b"/>
                      <a:r>
                        <a:rPr lang="en-US" sz="2000" b="0" i="0" u="none" strike="noStrike" dirty="0">
                          <a:solidFill>
                            <a:srgbClr val="808080"/>
                          </a:solidFill>
                          <a:effectLst/>
                          <a:latin typeface="Calibri" panose="020F0502020204030204" pitchFamily="34" charset="0"/>
                        </a:rPr>
                        <a:t> </a:t>
                      </a:r>
                    </a:p>
                  </a:txBody>
                  <a:tcPr marL="9525" marR="9525" marT="9525" marB="0" anchor="b">
                    <a:lnL>
                      <a:noFill/>
                    </a:lnL>
                    <a:lnR>
                      <a:noFill/>
                    </a:lnR>
                    <a:lnT>
                      <a:noFill/>
                    </a:lnT>
                    <a:lnB>
                      <a:noFill/>
                    </a:lnB>
                    <a:solidFill>
                      <a:srgbClr val="F2F2F2"/>
                    </a:solidFill>
                  </a:tcPr>
                </a:tc>
                <a:tc>
                  <a:txBody>
                    <a:bodyPr/>
                    <a:lstStyle/>
                    <a:p>
                      <a:pPr algn="ctr" fontAlgn="b"/>
                      <a:r>
                        <a:rPr lang="en-US" sz="2000" b="0" i="0" u="none" strike="noStrike" dirty="0">
                          <a:solidFill>
                            <a:srgbClr val="808080"/>
                          </a:solidFill>
                          <a:effectLst/>
                          <a:latin typeface="Calibri" panose="020F0502020204030204" pitchFamily="34" charset="0"/>
                        </a:rPr>
                        <a:t> </a:t>
                      </a:r>
                    </a:p>
                  </a:txBody>
                  <a:tcPr marL="9525" marR="9525" marT="9525" marB="0" anchor="b">
                    <a:lnL>
                      <a:noFill/>
                    </a:lnL>
                    <a:lnR>
                      <a:noFill/>
                    </a:lnR>
                    <a:lnT>
                      <a:noFill/>
                    </a:lnT>
                    <a:lnB>
                      <a:noFill/>
                    </a:lnB>
                    <a:solidFill>
                      <a:srgbClr val="F2F2F2"/>
                    </a:solidFill>
                  </a:tcPr>
                </a:tc>
                <a:tc>
                  <a:txBody>
                    <a:bodyPr/>
                    <a:lstStyle/>
                    <a:p>
                      <a:pPr algn="ctr" fontAlgn="b"/>
                      <a:r>
                        <a:rPr lang="en-US" sz="2000" b="0" i="0" u="none" strike="noStrike">
                          <a:solidFill>
                            <a:srgbClr val="808080"/>
                          </a:solidFill>
                          <a:effectLst/>
                          <a:latin typeface="Calibri" panose="020F0502020204030204" pitchFamily="34" charset="0"/>
                        </a:rPr>
                        <a:t>1</a:t>
                      </a:r>
                    </a:p>
                  </a:txBody>
                  <a:tcPr marL="9525" marR="9525" marT="9525" marB="0" anchor="b">
                    <a:lnL>
                      <a:noFill/>
                    </a:lnL>
                    <a:lnR>
                      <a:noFill/>
                    </a:lnR>
                    <a:lnT>
                      <a:noFill/>
                    </a:lnT>
                    <a:lnB>
                      <a:noFill/>
                    </a:lnB>
                    <a:solidFill>
                      <a:srgbClr val="F2F2F2"/>
                    </a:solidFill>
                  </a:tcPr>
                </a:tc>
                <a:tc>
                  <a:txBody>
                    <a:bodyPr/>
                    <a:lstStyle/>
                    <a:p>
                      <a:pPr marL="114300" indent="0" algn="l" fontAlgn="b"/>
                      <a:r>
                        <a:rPr lang="en-US" sz="2000" b="0" i="0" u="none" strike="noStrike" dirty="0" smtClean="0">
                          <a:solidFill>
                            <a:srgbClr val="808080"/>
                          </a:solidFill>
                          <a:effectLst/>
                          <a:latin typeface="Calibri" panose="020F0502020204030204" pitchFamily="34" charset="0"/>
                        </a:rPr>
                        <a:t>IRB</a:t>
                      </a:r>
                      <a:endParaRPr lang="en-US" sz="2000" b="0" i="0" u="none" strike="noStrike" dirty="0">
                        <a:solidFill>
                          <a:srgbClr val="808080"/>
                        </a:solidFill>
                        <a:effectLst/>
                        <a:latin typeface="Calibri" panose="020F0502020204030204" pitchFamily="34" charset="0"/>
                      </a:endParaRP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019565123"/>
                  </a:ext>
                </a:extLst>
              </a:tr>
              <a:tr h="354274">
                <a:tc>
                  <a:txBody>
                    <a:bodyPr/>
                    <a:lstStyle/>
                    <a:p>
                      <a:pPr algn="l" fontAlgn="b"/>
                      <a:r>
                        <a:rPr lang="en-US" sz="2000" b="0" i="0" u="none" strike="noStrike" dirty="0">
                          <a:solidFill>
                            <a:srgbClr val="808080"/>
                          </a:solidFill>
                          <a:effectLst/>
                          <a:latin typeface="Calibri" panose="020F0502020204030204" pitchFamily="34" charset="0"/>
                        </a:rPr>
                        <a:t>Mar</a:t>
                      </a:r>
                    </a:p>
                  </a:txBody>
                  <a:tcPr marL="85725" marR="9525" marT="9525" marB="0" anchor="b">
                    <a:lnL>
                      <a:noFill/>
                    </a:lnL>
                    <a:lnR>
                      <a:noFill/>
                    </a:lnR>
                    <a:lnT>
                      <a:noFill/>
                    </a:lnT>
                    <a:lnB>
                      <a:noFill/>
                    </a:lnB>
                    <a:solidFill>
                      <a:srgbClr val="F2F2F2"/>
                    </a:solidFill>
                  </a:tcPr>
                </a:tc>
                <a:tc>
                  <a:txBody>
                    <a:bodyPr/>
                    <a:lstStyle/>
                    <a:p>
                      <a:pPr algn="ctr" fontAlgn="b"/>
                      <a:r>
                        <a:rPr lang="en-US" sz="2000" b="0" i="0" u="none" strike="noStrike" dirty="0">
                          <a:solidFill>
                            <a:srgbClr val="808080"/>
                          </a:solidFill>
                          <a:effectLst/>
                          <a:latin typeface="Calibri" panose="020F0502020204030204" pitchFamily="34" charset="0"/>
                        </a:rPr>
                        <a:t>1</a:t>
                      </a:r>
                    </a:p>
                  </a:txBody>
                  <a:tcPr marL="9525" marR="9525" marT="9525" marB="0" anchor="b">
                    <a:lnL>
                      <a:noFill/>
                    </a:lnL>
                    <a:lnR>
                      <a:noFill/>
                    </a:lnR>
                    <a:lnT>
                      <a:noFill/>
                    </a:lnT>
                    <a:lnB>
                      <a:noFill/>
                    </a:lnB>
                    <a:solidFill>
                      <a:srgbClr val="F2F2F2"/>
                    </a:solidFill>
                  </a:tcPr>
                </a:tc>
                <a:tc>
                  <a:txBody>
                    <a:bodyPr/>
                    <a:lstStyle/>
                    <a:p>
                      <a:pPr algn="ctr" fontAlgn="b"/>
                      <a:r>
                        <a:rPr lang="en-US" sz="2000" b="0" i="0" u="none" strike="noStrike" dirty="0">
                          <a:solidFill>
                            <a:srgbClr val="808080"/>
                          </a:solidFill>
                          <a:effectLst/>
                          <a:latin typeface="Calibri" panose="020F0502020204030204" pitchFamily="34" charset="0"/>
                        </a:rPr>
                        <a:t> </a:t>
                      </a:r>
                    </a:p>
                  </a:txBody>
                  <a:tcPr marL="9525" marR="9525" marT="9525" marB="0" anchor="b">
                    <a:lnL>
                      <a:noFill/>
                    </a:lnL>
                    <a:lnR>
                      <a:noFill/>
                    </a:lnR>
                    <a:lnT>
                      <a:noFill/>
                    </a:lnT>
                    <a:lnB>
                      <a:noFill/>
                    </a:lnB>
                    <a:solidFill>
                      <a:srgbClr val="F2F2F2"/>
                    </a:solidFill>
                  </a:tcPr>
                </a:tc>
                <a:tc>
                  <a:txBody>
                    <a:bodyPr/>
                    <a:lstStyle/>
                    <a:p>
                      <a:pPr algn="ctr" fontAlgn="b"/>
                      <a:r>
                        <a:rPr lang="en-US" sz="2000" b="0" i="0" u="none" strike="noStrike" dirty="0">
                          <a:solidFill>
                            <a:srgbClr val="808080"/>
                          </a:solidFill>
                          <a:effectLst/>
                          <a:latin typeface="Calibri" panose="020F0502020204030204" pitchFamily="34" charset="0"/>
                        </a:rPr>
                        <a:t> </a:t>
                      </a:r>
                    </a:p>
                  </a:txBody>
                  <a:tcPr marL="9525" marR="9525" marT="9525" marB="0" anchor="b">
                    <a:lnL>
                      <a:noFill/>
                    </a:lnL>
                    <a:lnR>
                      <a:noFill/>
                    </a:lnR>
                    <a:lnT>
                      <a:noFill/>
                    </a:lnT>
                    <a:lnB>
                      <a:noFill/>
                    </a:lnB>
                    <a:solidFill>
                      <a:srgbClr val="F2F2F2"/>
                    </a:solidFill>
                  </a:tcPr>
                </a:tc>
                <a:tc>
                  <a:txBody>
                    <a:bodyPr/>
                    <a:lstStyle/>
                    <a:p>
                      <a:pPr algn="ctr" fontAlgn="b"/>
                      <a:r>
                        <a:rPr lang="en-US" sz="2000" b="0" i="0" u="none" strike="noStrike" dirty="0">
                          <a:solidFill>
                            <a:srgbClr val="808080"/>
                          </a:solidFill>
                          <a:effectLst/>
                          <a:latin typeface="Calibri" panose="020F0502020204030204" pitchFamily="34" charset="0"/>
                        </a:rPr>
                        <a:t> </a:t>
                      </a:r>
                    </a:p>
                  </a:txBody>
                  <a:tcPr marL="9525" marR="9525" marT="9525" marB="0" anchor="b">
                    <a:lnL>
                      <a:noFill/>
                    </a:lnL>
                    <a:lnR>
                      <a:noFill/>
                    </a:lnR>
                    <a:lnT>
                      <a:noFill/>
                    </a:lnT>
                    <a:lnB>
                      <a:noFill/>
                    </a:lnB>
                    <a:solidFill>
                      <a:srgbClr val="F2F2F2"/>
                    </a:solidFill>
                  </a:tcPr>
                </a:tc>
                <a:tc>
                  <a:txBody>
                    <a:bodyPr/>
                    <a:lstStyle/>
                    <a:p>
                      <a:pPr algn="ctr" fontAlgn="b"/>
                      <a:r>
                        <a:rPr lang="en-US" sz="2000" b="0" i="0" u="none" strike="noStrike" dirty="0">
                          <a:solidFill>
                            <a:srgbClr val="808080"/>
                          </a:solidFill>
                          <a:effectLst/>
                          <a:latin typeface="Calibri" panose="020F0502020204030204" pitchFamily="34" charset="0"/>
                        </a:rPr>
                        <a:t>1</a:t>
                      </a:r>
                    </a:p>
                  </a:txBody>
                  <a:tcPr marL="9525" marR="9525" marT="9525" marB="0" anchor="b">
                    <a:lnL>
                      <a:noFill/>
                    </a:lnL>
                    <a:lnR>
                      <a:noFill/>
                    </a:lnR>
                    <a:lnT>
                      <a:noFill/>
                    </a:lnT>
                    <a:lnB>
                      <a:noFill/>
                    </a:lnB>
                    <a:solidFill>
                      <a:srgbClr val="F2F2F2"/>
                    </a:solidFill>
                  </a:tcPr>
                </a:tc>
                <a:tc>
                  <a:txBody>
                    <a:bodyPr/>
                    <a:lstStyle/>
                    <a:p>
                      <a:pPr marL="114300" indent="0" algn="l" fontAlgn="b"/>
                      <a:r>
                        <a:rPr lang="en-US" sz="2000" b="0" i="0" u="none" strike="noStrike" dirty="0" smtClean="0">
                          <a:solidFill>
                            <a:srgbClr val="808080"/>
                          </a:solidFill>
                          <a:effectLst/>
                          <a:latin typeface="Calibri" panose="020F0502020204030204" pitchFamily="34" charset="0"/>
                        </a:rPr>
                        <a:t>IRB</a:t>
                      </a:r>
                      <a:endParaRPr lang="en-US" sz="2000" b="0" i="0" u="none" strike="noStrike" dirty="0">
                        <a:solidFill>
                          <a:srgbClr val="808080"/>
                        </a:solidFill>
                        <a:effectLst/>
                        <a:latin typeface="Calibri" panose="020F0502020204030204" pitchFamily="34" charset="0"/>
                      </a:endParaRP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497181389"/>
                  </a:ext>
                </a:extLst>
              </a:tr>
              <a:tr h="354274">
                <a:tc>
                  <a:txBody>
                    <a:bodyPr/>
                    <a:lstStyle/>
                    <a:p>
                      <a:pPr algn="l" fontAlgn="b"/>
                      <a:r>
                        <a:rPr lang="en-US" sz="2000" b="0" i="0" u="none" strike="noStrike">
                          <a:solidFill>
                            <a:srgbClr val="000000"/>
                          </a:solidFill>
                          <a:effectLst/>
                          <a:latin typeface="Calibri" panose="020F0502020204030204" pitchFamily="34" charset="0"/>
                        </a:rPr>
                        <a:t>Apr</a:t>
                      </a:r>
                    </a:p>
                  </a:txBody>
                  <a:tcPr marL="857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7</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ctr" fontAlgn="b"/>
                      <a:endParaRPr lang="en-US" sz="20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r>
                        <a:rPr lang="en-US" sz="2000" b="0" i="0" u="none" strike="noStrike">
                          <a:solidFill>
                            <a:srgbClr val="000000"/>
                          </a:solidFill>
                          <a:effectLst/>
                          <a:latin typeface="Calibri" panose="020F0502020204030204" pitchFamily="34" charset="0"/>
                        </a:rPr>
                        <a:t>9</a:t>
                      </a:r>
                    </a:p>
                  </a:txBody>
                  <a:tcPr marL="9525" marR="9525" marT="9525" marB="0" anchor="b">
                    <a:lnL>
                      <a:noFill/>
                    </a:lnL>
                    <a:lnR>
                      <a:noFill/>
                    </a:lnR>
                    <a:lnT>
                      <a:noFill/>
                    </a:lnT>
                    <a:lnB>
                      <a:noFill/>
                    </a:lnB>
                  </a:tcPr>
                </a:tc>
                <a:tc>
                  <a:txBody>
                    <a:bodyPr/>
                    <a:lstStyle/>
                    <a:p>
                      <a:pPr marL="114300" indent="0" algn="l" fontAlgn="b"/>
                      <a:endParaRPr lang="en-US" sz="20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510663293"/>
                  </a:ext>
                </a:extLst>
              </a:tr>
              <a:tr h="354274">
                <a:tc>
                  <a:txBody>
                    <a:bodyPr/>
                    <a:lstStyle/>
                    <a:p>
                      <a:pPr algn="l" fontAlgn="b"/>
                      <a:r>
                        <a:rPr lang="en-US" sz="2000" b="0" i="0" u="none" strike="noStrike">
                          <a:solidFill>
                            <a:srgbClr val="000000"/>
                          </a:solidFill>
                          <a:effectLst/>
                          <a:latin typeface="Calibri" panose="020F0502020204030204" pitchFamily="34" charset="0"/>
                        </a:rPr>
                        <a:t>May</a:t>
                      </a:r>
                    </a:p>
                  </a:txBody>
                  <a:tcPr marL="857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13</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ctr" fontAlgn="b"/>
                      <a:endParaRPr lang="en-US" sz="20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r>
                        <a:rPr lang="en-US" sz="2000" b="0" i="0" u="none" strike="noStrike">
                          <a:solidFill>
                            <a:srgbClr val="000000"/>
                          </a:solidFill>
                          <a:effectLst/>
                          <a:latin typeface="Calibri" panose="020F0502020204030204" pitchFamily="34" charset="0"/>
                        </a:rPr>
                        <a:t>14</a:t>
                      </a:r>
                    </a:p>
                  </a:txBody>
                  <a:tcPr marL="9525" marR="9525" marT="9525" marB="0" anchor="b">
                    <a:lnL>
                      <a:noFill/>
                    </a:lnL>
                    <a:lnR>
                      <a:noFill/>
                    </a:lnR>
                    <a:lnT>
                      <a:noFill/>
                    </a:lnT>
                    <a:lnB>
                      <a:noFill/>
                    </a:lnB>
                  </a:tcPr>
                </a:tc>
                <a:tc>
                  <a:txBody>
                    <a:bodyPr/>
                    <a:lstStyle/>
                    <a:p>
                      <a:pPr marL="114300" indent="0" algn="l" fontAlgn="b"/>
                      <a:endParaRPr lang="en-US" sz="20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25537827"/>
                  </a:ext>
                </a:extLst>
              </a:tr>
              <a:tr h="354274">
                <a:tc>
                  <a:txBody>
                    <a:bodyPr/>
                    <a:lstStyle/>
                    <a:p>
                      <a:pPr algn="l" fontAlgn="b"/>
                      <a:r>
                        <a:rPr lang="en-US" sz="2000" b="0" i="0" u="none" strike="noStrike" dirty="0">
                          <a:solidFill>
                            <a:srgbClr val="000000"/>
                          </a:solidFill>
                          <a:effectLst/>
                          <a:latin typeface="Calibri" panose="020F0502020204030204" pitchFamily="34" charset="0"/>
                        </a:rPr>
                        <a:t>Jun</a:t>
                      </a:r>
                    </a:p>
                  </a:txBody>
                  <a:tcPr marL="857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13</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ctr" fontAlgn="b"/>
                      <a:r>
                        <a:rPr lang="en-US" sz="20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ctr" fontAlgn="b"/>
                      <a:r>
                        <a:rPr lang="en-US" sz="2000" b="0" i="0" u="none" strike="noStrike">
                          <a:solidFill>
                            <a:srgbClr val="000000"/>
                          </a:solidFill>
                          <a:effectLst/>
                          <a:latin typeface="Calibri" panose="020F0502020204030204" pitchFamily="34" charset="0"/>
                        </a:rPr>
                        <a:t>18</a:t>
                      </a:r>
                    </a:p>
                  </a:txBody>
                  <a:tcPr marL="9525" marR="9525" marT="9525" marB="0" anchor="b">
                    <a:lnL>
                      <a:noFill/>
                    </a:lnL>
                    <a:lnR>
                      <a:noFill/>
                    </a:lnR>
                    <a:lnT>
                      <a:noFill/>
                    </a:lnT>
                    <a:lnB>
                      <a:noFill/>
                    </a:lnB>
                  </a:tcPr>
                </a:tc>
                <a:tc>
                  <a:txBody>
                    <a:bodyPr/>
                    <a:lstStyle/>
                    <a:p>
                      <a:pPr marL="114300" indent="0" algn="l" fontAlgn="b"/>
                      <a:endParaRPr lang="en-US" sz="20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56758769"/>
                  </a:ext>
                </a:extLst>
              </a:tr>
              <a:tr h="354274">
                <a:tc>
                  <a:txBody>
                    <a:bodyPr/>
                    <a:lstStyle/>
                    <a:p>
                      <a:pPr algn="l" fontAlgn="b"/>
                      <a:r>
                        <a:rPr lang="en-US" sz="2000" b="0" i="0" u="none" strike="noStrike" dirty="0">
                          <a:solidFill>
                            <a:srgbClr val="000000"/>
                          </a:solidFill>
                          <a:effectLst/>
                          <a:latin typeface="Calibri" panose="020F0502020204030204" pitchFamily="34" charset="0"/>
                        </a:rPr>
                        <a:t>Jul</a:t>
                      </a:r>
                    </a:p>
                  </a:txBody>
                  <a:tcPr marL="857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7</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3</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effectLst/>
                          <a:latin typeface="Calibri" panose="020F0502020204030204" pitchFamily="34" charset="0"/>
                        </a:rPr>
                        <a:t>3</a:t>
                      </a:r>
                    </a:p>
                  </a:txBody>
                  <a:tcPr marL="9525" marR="9525" marT="9525" marB="0" anchor="b">
                    <a:lnL>
                      <a:noFill/>
                    </a:lnL>
                    <a:lnR>
                      <a:noFill/>
                    </a:lnR>
                    <a:lnT>
                      <a:noFill/>
                    </a:lnT>
                    <a:lnB>
                      <a:noFill/>
                    </a:lnB>
                  </a:tcPr>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r>
                        <a:rPr lang="en-US" sz="2000" b="0" i="0" u="none" strike="noStrike">
                          <a:solidFill>
                            <a:srgbClr val="000000"/>
                          </a:solidFill>
                          <a:effectLst/>
                          <a:latin typeface="Calibri" panose="020F0502020204030204" pitchFamily="34" charset="0"/>
                        </a:rPr>
                        <a:t>13</a:t>
                      </a:r>
                    </a:p>
                  </a:txBody>
                  <a:tcPr marL="9525" marR="9525" marT="9525" marB="0" anchor="b">
                    <a:lnL>
                      <a:noFill/>
                    </a:lnL>
                    <a:lnR>
                      <a:noFill/>
                    </a:lnR>
                    <a:lnT>
                      <a:noFill/>
                    </a:lnT>
                    <a:lnB>
                      <a:noFill/>
                    </a:lnB>
                  </a:tcPr>
                </a:tc>
                <a:tc>
                  <a:txBody>
                    <a:bodyPr/>
                    <a:lstStyle/>
                    <a:p>
                      <a:pPr marL="114300" indent="0" algn="l" fontAlgn="b"/>
                      <a:endParaRPr lang="en-US" sz="20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22597655"/>
                  </a:ext>
                </a:extLst>
              </a:tr>
              <a:tr h="354274">
                <a:tc>
                  <a:txBody>
                    <a:bodyPr/>
                    <a:lstStyle/>
                    <a:p>
                      <a:pPr algn="l" fontAlgn="b"/>
                      <a:r>
                        <a:rPr lang="en-US" sz="2000" b="0" i="0" u="none" strike="noStrike" dirty="0" smtClean="0">
                          <a:solidFill>
                            <a:srgbClr val="808080"/>
                          </a:solidFill>
                          <a:effectLst/>
                          <a:latin typeface="Calibri" panose="020F0502020204030204" pitchFamily="34" charset="0"/>
                        </a:rPr>
                        <a:t>Aug</a:t>
                      </a:r>
                      <a:endParaRPr lang="en-US" sz="2000" b="0" i="0" u="none" strike="noStrike" dirty="0">
                        <a:solidFill>
                          <a:srgbClr val="808080"/>
                        </a:solidFill>
                        <a:effectLst/>
                        <a:latin typeface="Calibri" panose="020F0502020204030204" pitchFamily="34" charset="0"/>
                      </a:endParaRPr>
                    </a:p>
                  </a:txBody>
                  <a:tcPr marL="85725" marR="9525" marT="9525" marB="0" anchor="b">
                    <a:lnL>
                      <a:noFill/>
                    </a:lnL>
                    <a:lnR>
                      <a:noFill/>
                    </a:lnR>
                    <a:lnT>
                      <a:noFill/>
                    </a:lnT>
                    <a:lnB w="6350" cap="flat" cmpd="sng" algn="ctr">
                      <a:solidFill>
                        <a:srgbClr val="9BC2E6"/>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dirty="0" smtClean="0">
                          <a:solidFill>
                            <a:srgbClr val="808080"/>
                          </a:solidFill>
                          <a:effectLst/>
                          <a:latin typeface="Calibri" panose="020F0502020204030204" pitchFamily="34" charset="0"/>
                        </a:rPr>
                        <a:t>2</a:t>
                      </a:r>
                      <a:endParaRPr lang="en-US" sz="2000" b="0" i="0" u="none" strike="noStrike" dirty="0">
                        <a:solidFill>
                          <a:srgbClr val="808080"/>
                        </a:solidFill>
                        <a:effectLst/>
                        <a:latin typeface="Calibri" panose="020F0502020204030204" pitchFamily="34" charset="0"/>
                      </a:endParaRP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dirty="0">
                          <a:solidFill>
                            <a:srgbClr val="808080"/>
                          </a:solidFill>
                          <a:effectLst/>
                          <a:latin typeface="Calibri" panose="020F0502020204030204" pitchFamily="34" charset="0"/>
                        </a:rPr>
                        <a:t> </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dirty="0">
                          <a:solidFill>
                            <a:srgbClr val="808080"/>
                          </a:solidFill>
                          <a:effectLst/>
                          <a:latin typeface="Calibri" panose="020F0502020204030204" pitchFamily="34" charset="0"/>
                        </a:rPr>
                        <a:t> </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dirty="0">
                          <a:solidFill>
                            <a:srgbClr val="808080"/>
                          </a:solidFill>
                          <a:effectLst/>
                          <a:latin typeface="Calibri" panose="020F0502020204030204" pitchFamily="34" charset="0"/>
                        </a:rPr>
                        <a:t> </a:t>
                      </a: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dirty="0" smtClean="0">
                          <a:solidFill>
                            <a:srgbClr val="808080"/>
                          </a:solidFill>
                          <a:effectLst/>
                          <a:latin typeface="Calibri" panose="020F0502020204030204" pitchFamily="34" charset="0"/>
                        </a:rPr>
                        <a:t>2</a:t>
                      </a:r>
                      <a:endParaRPr lang="en-US" sz="2000" b="0" i="0" u="none" strike="noStrike" dirty="0">
                        <a:solidFill>
                          <a:srgbClr val="808080"/>
                        </a:solidFill>
                        <a:effectLst/>
                        <a:latin typeface="Calibri" panose="020F0502020204030204" pitchFamily="34" charset="0"/>
                      </a:endParaRPr>
                    </a:p>
                  </a:txBody>
                  <a:tcPr marL="9525" marR="9525" marT="9525" marB="0" anchor="b">
                    <a:lnL>
                      <a:noFill/>
                    </a:lnL>
                    <a:lnR>
                      <a:noFill/>
                    </a:lnR>
                    <a:lnT>
                      <a:noFill/>
                    </a:lnT>
                    <a:lnB w="6350" cap="flat" cmpd="sng" algn="ctr">
                      <a:solidFill>
                        <a:srgbClr val="9BC2E6"/>
                      </a:solidFill>
                      <a:prstDash val="solid"/>
                      <a:round/>
                      <a:headEnd type="none" w="med" len="med"/>
                      <a:tailEnd type="none" w="med" len="med"/>
                    </a:lnB>
                    <a:solidFill>
                      <a:schemeClr val="bg1">
                        <a:lumMod val="95000"/>
                      </a:schemeClr>
                    </a:solidFill>
                  </a:tcPr>
                </a:tc>
                <a:tc>
                  <a:txBody>
                    <a:bodyPr/>
                    <a:lstStyle/>
                    <a:p>
                      <a:pPr marL="114300" indent="0" algn="l" fontAlgn="b"/>
                      <a:r>
                        <a:rPr lang="en-US" sz="2000" b="0" i="0" u="none" strike="noStrike" dirty="0" smtClean="0">
                          <a:solidFill>
                            <a:srgbClr val="808080"/>
                          </a:solidFill>
                          <a:effectLst/>
                          <a:latin typeface="Calibri" panose="020F0502020204030204" pitchFamily="34" charset="0"/>
                        </a:rPr>
                        <a:t>incomplete month</a:t>
                      </a:r>
                      <a:endParaRPr lang="en-US" sz="2000" b="0" i="0" u="none" strike="noStrike" dirty="0">
                        <a:solidFill>
                          <a:srgbClr val="808080"/>
                        </a:solidFill>
                        <a:effectLst/>
                        <a:latin typeface="Calibri" panose="020F0502020204030204" pitchFamily="34" charset="0"/>
                      </a:endParaRPr>
                    </a:p>
                  </a:txBody>
                  <a:tcPr marL="9525" marR="9525" marT="9525" marB="0" anchor="b">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095115"/>
                  </a:ext>
                </a:extLst>
              </a:tr>
              <a:tr h="354274">
                <a:tc>
                  <a:txBody>
                    <a:bodyPr/>
                    <a:lstStyle/>
                    <a:p>
                      <a:pPr algn="l" fontAlgn="b"/>
                      <a:r>
                        <a:rPr lang="en-US" sz="2000" b="1" i="0" u="none" strike="noStrike">
                          <a:solidFill>
                            <a:srgbClr val="000000"/>
                          </a:solidFill>
                          <a:effectLst/>
                          <a:latin typeface="Calibri" panose="020F0502020204030204" pitchFamily="34" charset="0"/>
                        </a:rPr>
                        <a:t>Grand Total</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tc>
                  <a:txBody>
                    <a:bodyPr/>
                    <a:lstStyle/>
                    <a:p>
                      <a:pPr algn="ctr" fontAlgn="b"/>
                      <a:r>
                        <a:rPr lang="en-US" sz="2000" b="1" i="0" u="none" strike="noStrike" dirty="0">
                          <a:solidFill>
                            <a:srgbClr val="000000"/>
                          </a:solidFill>
                          <a:effectLst/>
                          <a:latin typeface="Calibri" panose="020F0502020204030204" pitchFamily="34" charset="0"/>
                        </a:rPr>
                        <a:t>51</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tc>
                  <a:txBody>
                    <a:bodyPr/>
                    <a:lstStyle/>
                    <a:p>
                      <a:pPr algn="ctr" fontAlgn="b"/>
                      <a:r>
                        <a:rPr lang="en-US" sz="2000" b="1" i="0" u="none" strike="noStrike">
                          <a:solidFill>
                            <a:srgbClr val="000000"/>
                          </a:solidFill>
                          <a:effectLst/>
                          <a:latin typeface="Calibri" panose="020F0502020204030204" pitchFamily="34" charset="0"/>
                        </a:rPr>
                        <a:t>9</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tc>
                  <a:txBody>
                    <a:bodyPr/>
                    <a:lstStyle/>
                    <a:p>
                      <a:pPr algn="ctr" fontAlgn="b"/>
                      <a:r>
                        <a:rPr lang="en-US" sz="2000" b="1" i="0" u="none" strike="noStrike" dirty="0">
                          <a:solidFill>
                            <a:srgbClr val="000000"/>
                          </a:solidFill>
                          <a:effectLst/>
                          <a:latin typeface="Calibri" panose="020F0502020204030204" pitchFamily="34" charset="0"/>
                        </a:rPr>
                        <a:t>5</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tc>
                  <a:txBody>
                    <a:bodyPr/>
                    <a:lstStyle/>
                    <a:p>
                      <a:pPr algn="ctr" fontAlgn="b"/>
                      <a:r>
                        <a:rPr lang="en-US" sz="2000" b="1" i="0" u="none" strike="noStrike" dirty="0">
                          <a:solidFill>
                            <a:srgbClr val="000000"/>
                          </a:solidFill>
                          <a:effectLst/>
                          <a:latin typeface="Calibri" panose="020F0502020204030204" pitchFamily="34" charset="0"/>
                        </a:rPr>
                        <a:t>2</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tc>
                  <a:txBody>
                    <a:bodyPr/>
                    <a:lstStyle/>
                    <a:p>
                      <a:pPr algn="ctr" fontAlgn="b"/>
                      <a:r>
                        <a:rPr lang="en-US" sz="2000" b="1" i="0" u="none" strike="noStrike" dirty="0">
                          <a:solidFill>
                            <a:srgbClr val="000000"/>
                          </a:solidFill>
                          <a:effectLst/>
                          <a:latin typeface="Calibri" panose="020F0502020204030204" pitchFamily="34" charset="0"/>
                        </a:rPr>
                        <a:t>67</a:t>
                      </a:r>
                    </a:p>
                  </a:txBody>
                  <a:tcPr marL="9525" marR="9525" marT="9525"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tc>
                  <a:txBody>
                    <a:bodyPr/>
                    <a:lstStyle/>
                    <a:p>
                      <a:pPr marL="114300" indent="0" algn="l" fontAlgn="b"/>
                      <a:endParaRPr lang="en-US" sz="2000" b="1"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319097039"/>
                  </a:ext>
                </a:extLst>
              </a:tr>
            </a:tbl>
          </a:graphicData>
        </a:graphic>
      </p:graphicFrame>
      <p:sp>
        <p:nvSpPr>
          <p:cNvPr id="4" name="Title 3"/>
          <p:cNvSpPr>
            <a:spLocks noGrp="1"/>
          </p:cNvSpPr>
          <p:nvPr>
            <p:ph type="title"/>
          </p:nvPr>
        </p:nvSpPr>
        <p:spPr>
          <a:xfrm>
            <a:off x="771088" y="134121"/>
            <a:ext cx="10515600" cy="1325563"/>
          </a:xfrm>
        </p:spPr>
        <p:txBody>
          <a:bodyPr>
            <a:normAutofit/>
          </a:bodyPr>
          <a:lstStyle/>
          <a:p>
            <a:r>
              <a:rPr lang="en-US" b="1" i="1" dirty="0">
                <a:solidFill>
                  <a:srgbClr val="0070C0"/>
                </a:solidFill>
              </a:rPr>
              <a:t>New Participant </a:t>
            </a:r>
            <a:r>
              <a:rPr lang="en-US" b="1" i="1" dirty="0" smtClean="0">
                <a:solidFill>
                  <a:srgbClr val="0070C0"/>
                </a:solidFill>
              </a:rPr>
              <a:t>Enrollment </a:t>
            </a:r>
            <a:r>
              <a:rPr lang="en-US" sz="2800" dirty="0" smtClean="0">
                <a:solidFill>
                  <a:srgbClr val="0070C0"/>
                </a:solidFill>
              </a:rPr>
              <a:t>(by Site and Month)</a:t>
            </a:r>
            <a:endParaRPr lang="en-US" sz="2800" dirty="0">
              <a:solidFill>
                <a:srgbClr val="0070C0"/>
              </a:solidFill>
            </a:endParaRPr>
          </a:p>
        </p:txBody>
      </p:sp>
      <p:sp>
        <p:nvSpPr>
          <p:cNvPr id="5" name="TextBox 4"/>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darden-pharmaco-1</a:t>
            </a:r>
            <a:endParaRPr lang="en-US" dirty="0">
              <a:solidFill>
                <a:schemeClr val="bg1">
                  <a:lumMod val="75000"/>
                </a:schemeClr>
              </a:solidFill>
            </a:endParaRPr>
          </a:p>
        </p:txBody>
      </p:sp>
    </p:spTree>
    <p:extLst>
      <p:ext uri="{BB962C8B-B14F-4D97-AF65-F5344CB8AC3E}">
        <p14:creationId xmlns:p14="http://schemas.microsoft.com/office/powerpoint/2010/main" val="4271640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07351" y="0"/>
            <a:ext cx="5204491" cy="6858000"/>
          </a:xfrm>
          <a:prstGeom prst="rect">
            <a:avLst/>
          </a:prstGeom>
        </p:spPr>
      </p:pic>
      <p:sp>
        <p:nvSpPr>
          <p:cNvPr id="3" name="TextBox 2"/>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darden-pharmaco-1</a:t>
            </a:r>
            <a:endParaRPr lang="en-US" dirty="0">
              <a:solidFill>
                <a:schemeClr val="bg1">
                  <a:lumMod val="75000"/>
                </a:schemeClr>
              </a:solidFill>
            </a:endParaRPr>
          </a:p>
        </p:txBody>
      </p:sp>
    </p:spTree>
    <p:extLst>
      <p:ext uri="{BB962C8B-B14F-4D97-AF65-F5344CB8AC3E}">
        <p14:creationId xmlns:p14="http://schemas.microsoft.com/office/powerpoint/2010/main" val="3145937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85501" y="-2762"/>
            <a:ext cx="7356322" cy="6860762"/>
          </a:xfrm>
          <a:prstGeom prst="rect">
            <a:avLst/>
          </a:prstGeom>
        </p:spPr>
      </p:pic>
      <p:sp>
        <p:nvSpPr>
          <p:cNvPr id="3" name="TextBox 2"/>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darden-pharmaco-1</a:t>
            </a:r>
            <a:endParaRPr lang="en-US" dirty="0">
              <a:solidFill>
                <a:schemeClr val="bg1">
                  <a:lumMod val="75000"/>
                </a:schemeClr>
              </a:solidFill>
            </a:endParaRPr>
          </a:p>
        </p:txBody>
      </p:sp>
    </p:spTree>
    <p:extLst>
      <p:ext uri="{BB962C8B-B14F-4D97-AF65-F5344CB8AC3E}">
        <p14:creationId xmlns:p14="http://schemas.microsoft.com/office/powerpoint/2010/main" val="17011124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100" y="285728"/>
            <a:ext cx="8952453" cy="527732"/>
          </a:xfrm>
        </p:spPr>
        <p:txBody>
          <a:bodyPr>
            <a:noAutofit/>
          </a:bodyPr>
          <a:lstStyle/>
          <a:p>
            <a:r>
              <a:rPr lang="en-US" sz="3600" b="1" i="1" dirty="0">
                <a:solidFill>
                  <a:srgbClr val="0070C0"/>
                </a:solidFill>
              </a:rPr>
              <a:t>Collapsing/Standardizing Med Instructions</a:t>
            </a:r>
          </a:p>
        </p:txBody>
      </p:sp>
      <p:sp>
        <p:nvSpPr>
          <p:cNvPr id="3" name="Content Placeholder 2"/>
          <p:cNvSpPr>
            <a:spLocks noGrp="1"/>
          </p:cNvSpPr>
          <p:nvPr>
            <p:ph idx="1"/>
          </p:nvPr>
        </p:nvSpPr>
        <p:spPr>
          <a:xfrm>
            <a:off x="83127" y="932625"/>
            <a:ext cx="6026728" cy="5790560"/>
          </a:xfrm>
        </p:spPr>
        <p:txBody>
          <a:bodyPr>
            <a:normAutofit/>
          </a:bodyPr>
          <a:lstStyle/>
          <a:p>
            <a:r>
              <a:rPr lang="en-US" sz="2800" dirty="0" smtClean="0"/>
              <a:t>Use regular expressions to match free-text, and replaces with a ‘better’ value.</a:t>
            </a:r>
          </a:p>
          <a:p>
            <a:pPr lvl="1"/>
            <a:r>
              <a:rPr lang="en-US" sz="2400" dirty="0" smtClean="0"/>
              <a:t>Correct misspellings</a:t>
            </a:r>
          </a:p>
          <a:p>
            <a:pPr lvl="1"/>
            <a:r>
              <a:rPr lang="en-US" sz="2400" dirty="0" smtClean="0"/>
              <a:t>Remove junk</a:t>
            </a:r>
          </a:p>
          <a:p>
            <a:pPr lvl="1"/>
            <a:r>
              <a:rPr lang="en-US" sz="2400" dirty="0" smtClean="0"/>
              <a:t>Standardize format </a:t>
            </a:r>
            <a:br>
              <a:rPr lang="en-US" sz="2400" dirty="0" smtClean="0"/>
            </a:br>
            <a:r>
              <a:rPr lang="en-US" sz="2400" dirty="0" smtClean="0"/>
              <a:t>(</a:t>
            </a:r>
            <a:r>
              <a:rPr lang="en-US" sz="2400" i="1" dirty="0" err="1" smtClean="0"/>
              <a:t>eg</a:t>
            </a:r>
            <a:r>
              <a:rPr lang="en-US" sz="2400" dirty="0" smtClean="0"/>
              <a:t>, space between `5mg`)</a:t>
            </a:r>
          </a:p>
          <a:p>
            <a:pPr lvl="1"/>
            <a:r>
              <a:rPr lang="en-US" sz="2400" dirty="0" smtClean="0"/>
              <a:t>Standardize term</a:t>
            </a:r>
            <a:br>
              <a:rPr lang="en-US" sz="2400" dirty="0" smtClean="0"/>
            </a:br>
            <a:r>
              <a:rPr lang="en-US" sz="2400" dirty="0" smtClean="0"/>
              <a:t>(</a:t>
            </a:r>
            <a:r>
              <a:rPr lang="en-US" sz="2400" i="1" dirty="0" err="1" smtClean="0"/>
              <a:t>eg</a:t>
            </a:r>
            <a:r>
              <a:rPr lang="en-US" sz="2400" dirty="0" smtClean="0"/>
              <a:t>, `cap`, `caps`, &amp;`capsule` to capsules`)</a:t>
            </a:r>
          </a:p>
          <a:p>
            <a:pPr lvl="1"/>
            <a:r>
              <a:rPr lang="en-US" sz="2400" dirty="0" smtClean="0"/>
              <a:t>Remove info irrelevant to eligibility </a:t>
            </a:r>
            <a:br>
              <a:rPr lang="en-US" sz="2400" dirty="0" smtClean="0"/>
            </a:br>
            <a:r>
              <a:rPr lang="en-US" sz="2400" dirty="0" smtClean="0"/>
              <a:t>below the red line</a:t>
            </a:r>
            <a:br>
              <a:rPr lang="en-US" sz="2400" dirty="0" smtClean="0"/>
            </a:br>
            <a:r>
              <a:rPr lang="en-US" sz="2400" dirty="0" smtClean="0"/>
              <a:t>(</a:t>
            </a:r>
            <a:r>
              <a:rPr lang="en-US" sz="2400" i="1" dirty="0" err="1" smtClean="0"/>
              <a:t>eg</a:t>
            </a:r>
            <a:r>
              <a:rPr lang="en-US" sz="2400" dirty="0" smtClean="0"/>
              <a:t>, `1mg` and `2mg` becomes `X mg`)</a:t>
            </a:r>
            <a:br>
              <a:rPr lang="en-US" sz="2400" dirty="0" smtClean="0"/>
            </a:br>
            <a:endParaRPr lang="en-US" sz="2400" dirty="0" smtClean="0"/>
          </a:p>
          <a:p>
            <a:r>
              <a:rPr lang="en-US" sz="2800" dirty="0" smtClean="0"/>
              <a:t>Reduces 130k entries to 46k</a:t>
            </a:r>
            <a:endParaRPr lang="en-US" sz="2800" dirty="0"/>
          </a:p>
        </p:txBody>
      </p:sp>
      <p:pic>
        <p:nvPicPr>
          <p:cNvPr id="4" name="Picture 3"/>
          <p:cNvPicPr>
            <a:picLocks noChangeAspect="1"/>
          </p:cNvPicPr>
          <p:nvPr/>
        </p:nvPicPr>
        <p:blipFill>
          <a:blip r:embed="rId2"/>
          <a:stretch>
            <a:fillRect/>
          </a:stretch>
        </p:blipFill>
        <p:spPr>
          <a:xfrm>
            <a:off x="6225526" y="1707820"/>
            <a:ext cx="2686050" cy="4914900"/>
          </a:xfrm>
          <a:prstGeom prst="rect">
            <a:avLst/>
          </a:prstGeom>
        </p:spPr>
      </p:pic>
      <p:pic>
        <p:nvPicPr>
          <p:cNvPr id="6" name="Picture 5"/>
          <p:cNvPicPr>
            <a:picLocks noChangeAspect="1"/>
          </p:cNvPicPr>
          <p:nvPr/>
        </p:nvPicPr>
        <p:blipFill>
          <a:blip r:embed="rId3"/>
          <a:stretch>
            <a:fillRect/>
          </a:stretch>
        </p:blipFill>
        <p:spPr>
          <a:xfrm>
            <a:off x="9121553" y="166564"/>
            <a:ext cx="2962275" cy="6619875"/>
          </a:xfrm>
          <a:prstGeom prst="rect">
            <a:avLst/>
          </a:prstGeom>
        </p:spPr>
      </p:pic>
      <p:sp>
        <p:nvSpPr>
          <p:cNvPr id="7" name="TextBox 6"/>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darden-pharmaco-1</a:t>
            </a:r>
            <a:endParaRPr lang="en-US" dirty="0">
              <a:solidFill>
                <a:schemeClr val="bg1">
                  <a:lumMod val="75000"/>
                </a:schemeClr>
              </a:solidFill>
            </a:endParaRPr>
          </a:p>
        </p:txBody>
      </p:sp>
    </p:spTree>
    <p:extLst>
      <p:ext uri="{BB962C8B-B14F-4D97-AF65-F5344CB8AC3E}">
        <p14:creationId xmlns:p14="http://schemas.microsoft.com/office/powerpoint/2010/main" val="20028806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803" y="111777"/>
            <a:ext cx="10515600" cy="868009"/>
          </a:xfrm>
        </p:spPr>
        <p:txBody>
          <a:bodyPr>
            <a:normAutofit/>
          </a:bodyPr>
          <a:lstStyle/>
          <a:p>
            <a:r>
              <a:rPr lang="en-US" b="1" i="1" dirty="0">
                <a:solidFill>
                  <a:srgbClr val="0070C0"/>
                </a:solidFill>
              </a:rPr>
              <a:t>Screening Reports (for outpatients)</a:t>
            </a:r>
          </a:p>
        </p:txBody>
      </p:sp>
      <p:sp>
        <p:nvSpPr>
          <p:cNvPr id="3" name="Content Placeholder 2"/>
          <p:cNvSpPr>
            <a:spLocks noGrp="1"/>
          </p:cNvSpPr>
          <p:nvPr>
            <p:ph idx="1"/>
          </p:nvPr>
        </p:nvSpPr>
        <p:spPr>
          <a:xfrm>
            <a:off x="169333" y="979786"/>
            <a:ext cx="10912137" cy="4885267"/>
          </a:xfrm>
        </p:spPr>
        <p:txBody>
          <a:bodyPr>
            <a:normAutofit/>
          </a:bodyPr>
          <a:lstStyle/>
          <a:p>
            <a:r>
              <a:rPr lang="en-US" sz="2800" dirty="0" smtClean="0"/>
              <a:t>Shows upcoming appointments of </a:t>
            </a:r>
            <a:br>
              <a:rPr lang="en-US" sz="2800" dirty="0" smtClean="0"/>
            </a:br>
            <a:r>
              <a:rPr lang="en-US" sz="2800" dirty="0" smtClean="0"/>
              <a:t>potentially eligible patients</a:t>
            </a:r>
          </a:p>
          <a:p>
            <a:pPr lvl="1"/>
            <a:r>
              <a:rPr lang="en-US" sz="2400" dirty="0" smtClean="0"/>
              <a:t>Location of care</a:t>
            </a:r>
          </a:p>
          <a:p>
            <a:pPr lvl="1"/>
            <a:r>
              <a:rPr lang="en-US" sz="2400" dirty="0" err="1" smtClean="0"/>
              <a:t>Appt</a:t>
            </a:r>
            <a:r>
              <a:rPr lang="en-US" sz="2400" dirty="0" smtClean="0"/>
              <a:t> Date &amp; time</a:t>
            </a:r>
          </a:p>
          <a:p>
            <a:pPr lvl="1"/>
            <a:r>
              <a:rPr lang="en-US" sz="2400" dirty="0" smtClean="0"/>
              <a:t>Qualifying medication (</a:t>
            </a:r>
            <a:r>
              <a:rPr lang="en-US" sz="2400" i="1" dirty="0" smtClean="0"/>
              <a:t>e.g.</a:t>
            </a:r>
            <a:r>
              <a:rPr lang="en-US" sz="2400" dirty="0" smtClean="0"/>
              <a:t>, Diazepam)</a:t>
            </a:r>
          </a:p>
          <a:p>
            <a:pPr lvl="1"/>
            <a:r>
              <a:rPr lang="en-US" sz="2400" dirty="0" smtClean="0"/>
              <a:t>Qualifying condition (</a:t>
            </a:r>
            <a:r>
              <a:rPr lang="en-US" sz="2400" i="1" dirty="0" smtClean="0"/>
              <a:t>e.g.</a:t>
            </a:r>
            <a:r>
              <a:rPr lang="en-US" sz="2400" dirty="0" smtClean="0"/>
              <a:t>, obese, 24 months old)</a:t>
            </a:r>
          </a:p>
          <a:p>
            <a:pPr lvl="1"/>
            <a:r>
              <a:rPr lang="en-US" sz="2400" dirty="0"/>
              <a:t>Similar inpatient process </a:t>
            </a:r>
            <a:r>
              <a:rPr lang="en-US" sz="2400" dirty="0" smtClean="0"/>
              <a:t>was developed</a:t>
            </a:r>
          </a:p>
          <a:p>
            <a:pPr lvl="1"/>
            <a:endParaRPr lang="en-US" sz="2400" dirty="0"/>
          </a:p>
          <a:p>
            <a:pPr lvl="1"/>
            <a:r>
              <a:rPr lang="en-US" sz="2400" dirty="0" smtClean="0">
                <a:hlinkClick r:id="rId2" action="ppaction://hlinkfile"/>
              </a:rPr>
              <a:t>Eligible Patients for POPS</a:t>
            </a:r>
            <a:endParaRPr lang="en-US" sz="2400" dirty="0" smtClean="0"/>
          </a:p>
        </p:txBody>
      </p:sp>
      <p:pic>
        <p:nvPicPr>
          <p:cNvPr id="6" name="Picture 5"/>
          <p:cNvPicPr>
            <a:picLocks noChangeAspect="1"/>
          </p:cNvPicPr>
          <p:nvPr/>
        </p:nvPicPr>
        <p:blipFill>
          <a:blip r:embed="rId3"/>
          <a:stretch>
            <a:fillRect/>
          </a:stretch>
        </p:blipFill>
        <p:spPr>
          <a:xfrm>
            <a:off x="4368798" y="4317728"/>
            <a:ext cx="7653867" cy="2415334"/>
          </a:xfrm>
          <a:prstGeom prst="rect">
            <a:avLst/>
          </a:prstGeom>
        </p:spPr>
      </p:pic>
      <p:sp>
        <p:nvSpPr>
          <p:cNvPr id="7" name="Rectangle 6"/>
          <p:cNvSpPr/>
          <p:nvPr/>
        </p:nvSpPr>
        <p:spPr>
          <a:xfrm>
            <a:off x="5056709" y="6421874"/>
            <a:ext cx="2078582" cy="369332"/>
          </a:xfrm>
          <a:prstGeom prst="rect">
            <a:avLst/>
          </a:prstGeom>
        </p:spPr>
        <p:txBody>
          <a:bodyPr wrap="none">
            <a:spAutoFit/>
          </a:bodyPr>
          <a:lstStyle/>
          <a:p>
            <a:r>
              <a:rPr lang="en-US" dirty="0">
                <a:solidFill>
                  <a:schemeClr val="bg1">
                    <a:lumMod val="50000"/>
                  </a:schemeClr>
                </a:solidFill>
              </a:rPr>
              <a:t>(Simulated patients)</a:t>
            </a:r>
          </a:p>
        </p:txBody>
      </p:sp>
      <p:sp>
        <p:nvSpPr>
          <p:cNvPr id="8" name="TextBox 7"/>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darden-pharmaco-1</a:t>
            </a:r>
            <a:endParaRPr lang="en-US" dirty="0">
              <a:solidFill>
                <a:schemeClr val="bg1">
                  <a:lumMod val="75000"/>
                </a:schemeClr>
              </a:solidFill>
            </a:endParaRPr>
          </a:p>
        </p:txBody>
      </p:sp>
    </p:spTree>
    <p:extLst>
      <p:ext uri="{BB962C8B-B14F-4D97-AF65-F5344CB8AC3E}">
        <p14:creationId xmlns:p14="http://schemas.microsoft.com/office/powerpoint/2010/main" val="11111218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69100" y="285728"/>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a:solidFill>
                  <a:srgbClr val="0070C0"/>
                </a:solidFill>
              </a:rPr>
              <a:t>Screening Report (for inpatients)</a:t>
            </a:r>
          </a:p>
        </p:txBody>
      </p:sp>
      <p:sp>
        <p:nvSpPr>
          <p:cNvPr id="4" name="Content Placeholder 2"/>
          <p:cNvSpPr txBox="1">
            <a:spLocks/>
          </p:cNvSpPr>
          <p:nvPr/>
        </p:nvSpPr>
        <p:spPr>
          <a:xfrm>
            <a:off x="8822267" y="558800"/>
            <a:ext cx="3369738" cy="618002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Hyperlinks to REDCap</a:t>
            </a:r>
            <a:endParaRPr lang="en-US" dirty="0"/>
          </a:p>
          <a:p>
            <a:pPr marL="0" indent="0">
              <a:buNone/>
            </a:pPr>
            <a:endParaRPr lang="en-US" dirty="0"/>
          </a:p>
          <a:p>
            <a:pPr marL="0" indent="0">
              <a:buNone/>
            </a:pPr>
            <a:r>
              <a:rPr lang="en-US" dirty="0"/>
              <a:t>Consent stop watch</a:t>
            </a:r>
          </a:p>
          <a:p>
            <a:pPr marL="0" indent="0">
              <a:buNone/>
            </a:pPr>
            <a:endParaRPr lang="en-US" dirty="0"/>
          </a:p>
          <a:p>
            <a:pPr marL="0" indent="0">
              <a:buNone/>
            </a:pPr>
            <a:r>
              <a:rPr lang="en-US" dirty="0" smtClean="0"/>
              <a:t>Filter, </a:t>
            </a:r>
            <a:r>
              <a:rPr lang="en-US" dirty="0"/>
              <a:t>s</a:t>
            </a:r>
            <a:r>
              <a:rPr lang="en-US" dirty="0" smtClean="0"/>
              <a:t>earch, &amp; sort</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p:txBody>
      </p:sp>
      <p:pic>
        <p:nvPicPr>
          <p:cNvPr id="6" name="Picture 5"/>
          <p:cNvPicPr>
            <a:picLocks noChangeAspect="1"/>
          </p:cNvPicPr>
          <p:nvPr/>
        </p:nvPicPr>
        <p:blipFill>
          <a:blip r:embed="rId2"/>
          <a:stretch>
            <a:fillRect/>
          </a:stretch>
        </p:blipFill>
        <p:spPr>
          <a:xfrm>
            <a:off x="309033" y="1097502"/>
            <a:ext cx="8305800" cy="5391150"/>
          </a:xfrm>
          <a:prstGeom prst="rect">
            <a:avLst/>
          </a:prstGeom>
          <a:ln>
            <a:noFill/>
          </a:ln>
          <a:effectLst>
            <a:outerShdw blurRad="292100" dist="139700" dir="2700000" algn="tl" rotWithShape="0">
              <a:srgbClr val="333333">
                <a:alpha val="65000"/>
              </a:srgbClr>
            </a:outerShdw>
          </a:effectLst>
        </p:spPr>
      </p:pic>
      <p:sp>
        <p:nvSpPr>
          <p:cNvPr id="2" name="Rectangle 1"/>
          <p:cNvSpPr/>
          <p:nvPr/>
        </p:nvSpPr>
        <p:spPr>
          <a:xfrm>
            <a:off x="587579" y="3591477"/>
            <a:ext cx="2078582" cy="369332"/>
          </a:xfrm>
          <a:prstGeom prst="rect">
            <a:avLst/>
          </a:prstGeom>
        </p:spPr>
        <p:txBody>
          <a:bodyPr wrap="none">
            <a:spAutoFit/>
          </a:bodyPr>
          <a:lstStyle/>
          <a:p>
            <a:r>
              <a:rPr lang="en-US" dirty="0">
                <a:solidFill>
                  <a:schemeClr val="bg1">
                    <a:lumMod val="50000"/>
                  </a:schemeClr>
                </a:solidFill>
              </a:rPr>
              <a:t>(Simulated patients)</a:t>
            </a:r>
          </a:p>
        </p:txBody>
      </p:sp>
      <p:sp>
        <p:nvSpPr>
          <p:cNvPr id="7" name="TextBox 6"/>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darden-pharmaco-1</a:t>
            </a:r>
            <a:endParaRPr lang="en-US" dirty="0">
              <a:solidFill>
                <a:schemeClr val="bg1">
                  <a:lumMod val="75000"/>
                </a:schemeClr>
              </a:solidFill>
            </a:endParaRPr>
          </a:p>
        </p:txBody>
      </p:sp>
    </p:spTree>
    <p:extLst>
      <p:ext uri="{BB962C8B-B14F-4D97-AF65-F5344CB8AC3E}">
        <p14:creationId xmlns:p14="http://schemas.microsoft.com/office/powerpoint/2010/main" val="33831759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3494721" y="1318750"/>
            <a:ext cx="8627706" cy="4235156"/>
          </a:xfrm>
        </p:spPr>
      </p:pic>
      <p:sp>
        <p:nvSpPr>
          <p:cNvPr id="2" name="Title 1"/>
          <p:cNvSpPr>
            <a:spLocks noGrp="1"/>
          </p:cNvSpPr>
          <p:nvPr>
            <p:ph type="ctrTitle" idx="4294967295"/>
          </p:nvPr>
        </p:nvSpPr>
        <p:spPr>
          <a:xfrm>
            <a:off x="245553" y="3023928"/>
            <a:ext cx="3249168" cy="780288"/>
          </a:xfrm>
        </p:spPr>
        <p:txBody>
          <a:bodyPr>
            <a:normAutofit fontScale="90000"/>
          </a:bodyPr>
          <a:lstStyle/>
          <a:p>
            <a:r>
              <a:rPr lang="en-US" dirty="0" smtClean="0"/>
              <a:t>Ecosystem</a:t>
            </a:r>
            <a:br>
              <a:rPr lang="en-US" dirty="0" smtClean="0"/>
            </a:br>
            <a:r>
              <a:rPr lang="en-US" dirty="0" smtClean="0"/>
              <a:t>Architecture</a:t>
            </a:r>
            <a:endParaRPr lang="en-US" dirty="0"/>
          </a:p>
        </p:txBody>
      </p:sp>
      <p:sp>
        <p:nvSpPr>
          <p:cNvPr id="5" name="Content Placeholder 2"/>
          <p:cNvSpPr txBox="1">
            <a:spLocks/>
          </p:cNvSpPr>
          <p:nvPr/>
        </p:nvSpPr>
        <p:spPr>
          <a:xfrm>
            <a:off x="0" y="5562600"/>
            <a:ext cx="10185400" cy="1295400"/>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tabLst>
                <a:tab pos="2228850" algn="l"/>
                <a:tab pos="3771900" algn="l"/>
              </a:tabLst>
            </a:pPr>
            <a:r>
              <a:rPr lang="en-US" sz="2400" b="1" dirty="0" smtClean="0"/>
              <a:t>Data Source	</a:t>
            </a:r>
            <a:r>
              <a:rPr lang="en-US" sz="2400" dirty="0" smtClean="0"/>
              <a:t>(column 1): 	contains unique info</a:t>
            </a:r>
          </a:p>
          <a:p>
            <a:pPr lvl="1">
              <a:tabLst>
                <a:tab pos="2228850" algn="l"/>
                <a:tab pos="3771900" algn="l"/>
              </a:tabLst>
            </a:pPr>
            <a:r>
              <a:rPr lang="en-US" sz="2400" b="1" dirty="0" smtClean="0"/>
              <a:t>Warehouse</a:t>
            </a:r>
            <a:r>
              <a:rPr lang="en-US" sz="2400" dirty="0" smtClean="0"/>
              <a:t>	(column 3): 	contains copy after manipulation</a:t>
            </a:r>
          </a:p>
          <a:p>
            <a:pPr lvl="1">
              <a:tabLst>
                <a:tab pos="2228850" algn="l"/>
                <a:tab pos="3771900" algn="l"/>
              </a:tabLst>
            </a:pPr>
            <a:r>
              <a:rPr lang="en-US" sz="2400" b="1" dirty="0" smtClean="0"/>
              <a:t>Project Cache	</a:t>
            </a:r>
            <a:r>
              <a:rPr lang="en-US" sz="2400" dirty="0" smtClean="0"/>
              <a:t>(column 5): 	contains copy of copy after a lot of manipulation</a:t>
            </a:r>
          </a:p>
          <a:p>
            <a:pPr lvl="1">
              <a:tabLst>
                <a:tab pos="3200400" algn="l"/>
              </a:tabLst>
            </a:pPr>
            <a:endParaRPr lang="en-US" sz="2400" dirty="0" smtClean="0"/>
          </a:p>
        </p:txBody>
      </p:sp>
      <p:sp>
        <p:nvSpPr>
          <p:cNvPr id="3" name="Rectangle 2"/>
          <p:cNvSpPr/>
          <p:nvPr/>
        </p:nvSpPr>
        <p:spPr>
          <a:xfrm>
            <a:off x="155492" y="188326"/>
            <a:ext cx="9171229" cy="1077218"/>
          </a:xfrm>
          <a:prstGeom prst="rect">
            <a:avLst/>
          </a:prstGeom>
        </p:spPr>
        <p:txBody>
          <a:bodyPr wrap="none">
            <a:spAutoFit/>
          </a:bodyPr>
          <a:lstStyle/>
          <a:p>
            <a:r>
              <a:rPr lang="en-US" sz="4400" dirty="0"/>
              <a:t>Prairie Outpost </a:t>
            </a:r>
            <a:r>
              <a:rPr lang="en-US" sz="4400" dirty="0" smtClean="0"/>
              <a:t>– CDW</a:t>
            </a:r>
            <a:r>
              <a:rPr lang="en-US" sz="2800" dirty="0" smtClean="0">
                <a:solidFill>
                  <a:schemeClr val="tx1">
                    <a:lumMod val="50000"/>
                    <a:lumOff val="50000"/>
                  </a:schemeClr>
                </a:solidFill>
              </a:rPr>
              <a:t> (Clinical </a:t>
            </a:r>
            <a:r>
              <a:rPr lang="en-US" sz="2800" dirty="0">
                <a:solidFill>
                  <a:schemeClr val="tx1">
                    <a:lumMod val="50000"/>
                    <a:lumOff val="50000"/>
                  </a:schemeClr>
                </a:solidFill>
              </a:rPr>
              <a:t>Data </a:t>
            </a:r>
            <a:r>
              <a:rPr lang="en-US" sz="2800" dirty="0" smtClean="0">
                <a:solidFill>
                  <a:schemeClr val="tx1">
                    <a:lumMod val="50000"/>
                    <a:lumOff val="50000"/>
                  </a:schemeClr>
                </a:solidFill>
              </a:rPr>
              <a:t>Warehouse)</a:t>
            </a:r>
            <a:endParaRPr lang="en-US" sz="4400" dirty="0" smtClean="0">
              <a:solidFill>
                <a:schemeClr val="tx1">
                  <a:lumMod val="50000"/>
                  <a:lumOff val="50000"/>
                </a:schemeClr>
              </a:solidFill>
            </a:endParaRPr>
          </a:p>
          <a:p>
            <a:r>
              <a:rPr lang="en-US" sz="2000" dirty="0" smtClean="0">
                <a:hlinkClick r:id="rId4"/>
              </a:rPr>
              <a:t>https</a:t>
            </a:r>
            <a:r>
              <a:rPr lang="en-US" sz="2000" dirty="0">
                <a:hlinkClick r:id="rId4"/>
              </a:rPr>
              <a:t>://github.com/OuhscBbmc/prairie-outpost-public</a:t>
            </a:r>
            <a:endParaRPr lang="en-US" sz="2000" dirty="0"/>
          </a:p>
        </p:txBody>
      </p:sp>
    </p:spTree>
    <p:extLst>
      <p:ext uri="{BB962C8B-B14F-4D97-AF65-F5344CB8AC3E}">
        <p14:creationId xmlns:p14="http://schemas.microsoft.com/office/powerpoint/2010/main" val="3912945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9099" y="948266"/>
            <a:ext cx="6768007" cy="5655734"/>
          </a:xfrm>
          <a:prstGeom prst="rect">
            <a:avLst/>
          </a:prstGeom>
        </p:spPr>
      </p:pic>
      <p:sp>
        <p:nvSpPr>
          <p:cNvPr id="3" name="Title 1"/>
          <p:cNvSpPr txBox="1">
            <a:spLocks/>
          </p:cNvSpPr>
          <p:nvPr/>
        </p:nvSpPr>
        <p:spPr>
          <a:xfrm>
            <a:off x="174740" y="158374"/>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err="1">
                <a:solidFill>
                  <a:srgbClr val="0070C0"/>
                </a:solidFill>
              </a:rPr>
              <a:t>REDCap</a:t>
            </a:r>
            <a:r>
              <a:rPr lang="en-US" b="1" i="1" dirty="0">
                <a:solidFill>
                  <a:srgbClr val="0070C0"/>
                </a:solidFill>
              </a:rPr>
              <a:t> Project</a:t>
            </a:r>
          </a:p>
        </p:txBody>
      </p:sp>
      <p:sp>
        <p:nvSpPr>
          <p:cNvPr id="5" name="Right Arrow 4"/>
          <p:cNvSpPr/>
          <p:nvPr/>
        </p:nvSpPr>
        <p:spPr>
          <a:xfrm rot="10379521">
            <a:off x="4652176" y="1382764"/>
            <a:ext cx="3855938" cy="348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662264" y="948266"/>
            <a:ext cx="2676310" cy="646331"/>
          </a:xfrm>
          <a:prstGeom prst="rect">
            <a:avLst/>
          </a:prstGeom>
          <a:noFill/>
        </p:spPr>
        <p:txBody>
          <a:bodyPr wrap="none" rtlCol="0">
            <a:spAutoFit/>
          </a:bodyPr>
          <a:lstStyle/>
          <a:p>
            <a:r>
              <a:rPr lang="en-US" sz="3600" dirty="0" smtClean="0"/>
              <a:t>Approached?</a:t>
            </a:r>
            <a:endParaRPr lang="en-US" sz="3600" dirty="0"/>
          </a:p>
        </p:txBody>
      </p:sp>
      <p:sp>
        <p:nvSpPr>
          <p:cNvPr id="7" name="Right Arrow 6"/>
          <p:cNvSpPr/>
          <p:nvPr/>
        </p:nvSpPr>
        <p:spPr>
          <a:xfrm rot="10379521">
            <a:off x="4657819" y="3251083"/>
            <a:ext cx="3855938" cy="348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667907" y="2816585"/>
            <a:ext cx="2398798" cy="646331"/>
          </a:xfrm>
          <a:prstGeom prst="rect">
            <a:avLst/>
          </a:prstGeom>
          <a:noFill/>
        </p:spPr>
        <p:txBody>
          <a:bodyPr wrap="none" rtlCol="0">
            <a:spAutoFit/>
          </a:bodyPr>
          <a:lstStyle/>
          <a:p>
            <a:r>
              <a:rPr lang="en-US" sz="3600" dirty="0" smtClean="0"/>
              <a:t>Consented?</a:t>
            </a:r>
            <a:endParaRPr lang="en-US" sz="3600" dirty="0"/>
          </a:p>
        </p:txBody>
      </p:sp>
      <p:sp>
        <p:nvSpPr>
          <p:cNvPr id="9" name="Right Arrow 8"/>
          <p:cNvSpPr/>
          <p:nvPr/>
        </p:nvSpPr>
        <p:spPr>
          <a:xfrm rot="10379521">
            <a:off x="4646530" y="5136325"/>
            <a:ext cx="3855938" cy="348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656618" y="4701827"/>
            <a:ext cx="2115066" cy="646331"/>
          </a:xfrm>
          <a:prstGeom prst="rect">
            <a:avLst/>
          </a:prstGeom>
          <a:noFill/>
        </p:spPr>
        <p:txBody>
          <a:bodyPr wrap="none" rtlCol="0">
            <a:spAutoFit/>
          </a:bodyPr>
          <a:lstStyle/>
          <a:p>
            <a:r>
              <a:rPr lang="en-US" sz="3600" dirty="0" smtClean="0"/>
              <a:t>Assented?</a:t>
            </a:r>
            <a:endParaRPr lang="en-US" sz="3600" dirty="0"/>
          </a:p>
        </p:txBody>
      </p:sp>
      <p:sp>
        <p:nvSpPr>
          <p:cNvPr id="11" name="TextBox 10"/>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darden-pharmaco-1</a:t>
            </a:r>
            <a:endParaRPr lang="en-US" dirty="0">
              <a:solidFill>
                <a:schemeClr val="bg1">
                  <a:lumMod val="75000"/>
                </a:schemeClr>
              </a:solidFill>
            </a:endParaRPr>
          </a:p>
        </p:txBody>
      </p:sp>
    </p:spTree>
    <p:extLst>
      <p:ext uri="{BB962C8B-B14F-4D97-AF65-F5344CB8AC3E}">
        <p14:creationId xmlns:p14="http://schemas.microsoft.com/office/powerpoint/2010/main" val="3132314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69100" y="285728"/>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a:solidFill>
                  <a:srgbClr val="0070C0"/>
                </a:solidFill>
              </a:rPr>
              <a:t>Progress Reports</a:t>
            </a:r>
            <a:endParaRPr lang="en-US" b="1" i="1" dirty="0">
              <a:solidFill>
                <a:srgbClr val="0070C0"/>
              </a:solidFill>
            </a:endParaRPr>
          </a:p>
        </p:txBody>
      </p:sp>
      <p:sp>
        <p:nvSpPr>
          <p:cNvPr id="4" name="Content Placeholder 2"/>
          <p:cNvSpPr txBox="1">
            <a:spLocks/>
          </p:cNvSpPr>
          <p:nvPr/>
        </p:nvSpPr>
        <p:spPr>
          <a:xfrm>
            <a:off x="8822267" y="558800"/>
            <a:ext cx="3369738" cy="618002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See the forest.</a:t>
            </a:r>
          </a:p>
          <a:p>
            <a:pPr marL="0" indent="0">
              <a:buNone/>
            </a:pPr>
            <a:r>
              <a:rPr lang="en-US" dirty="0" smtClean="0"/>
              <a:t>3-way breakdowns of:</a:t>
            </a:r>
          </a:p>
          <a:p>
            <a:r>
              <a:rPr lang="en-US" dirty="0" smtClean="0"/>
              <a:t>t</a:t>
            </a:r>
            <a:r>
              <a:rPr lang="en-US" dirty="0" smtClean="0"/>
              <a:t>ime</a:t>
            </a:r>
          </a:p>
          <a:p>
            <a:r>
              <a:rPr lang="en-US" dirty="0" smtClean="0"/>
              <a:t>s</a:t>
            </a:r>
            <a:r>
              <a:rPr lang="en-US" dirty="0" smtClean="0"/>
              <a:t>ite</a:t>
            </a:r>
          </a:p>
          <a:p>
            <a:r>
              <a:rPr lang="en-US" dirty="0" smtClean="0"/>
              <a:t>drug</a:t>
            </a:r>
          </a:p>
          <a:p>
            <a:r>
              <a:rPr lang="en-US" dirty="0" smtClean="0"/>
              <a:t>age</a:t>
            </a:r>
          </a:p>
          <a:p>
            <a:r>
              <a:rPr lang="en-US" dirty="0"/>
              <a:t>gender</a:t>
            </a:r>
          </a:p>
          <a:p>
            <a:r>
              <a:rPr lang="en-US" dirty="0"/>
              <a:t>stage</a:t>
            </a:r>
          </a:p>
          <a:p>
            <a:pPr marL="914400" lvl="1" indent="-457200">
              <a:buFont typeface="+mj-lt"/>
              <a:buAutoNum type="arabicPeriod"/>
            </a:pPr>
            <a:r>
              <a:rPr lang="en-US" dirty="0" smtClean="0"/>
              <a:t>qualified</a:t>
            </a:r>
          </a:p>
          <a:p>
            <a:pPr marL="914400" lvl="1" indent="-457200">
              <a:buFont typeface="+mj-lt"/>
              <a:buAutoNum type="arabicPeriod"/>
            </a:pPr>
            <a:r>
              <a:rPr lang="en-US" dirty="0" smtClean="0"/>
              <a:t>approached</a:t>
            </a:r>
          </a:p>
          <a:p>
            <a:pPr marL="914400" lvl="1" indent="-457200">
              <a:buFont typeface="+mj-lt"/>
              <a:buAutoNum type="arabicPeriod"/>
            </a:pPr>
            <a:r>
              <a:rPr lang="en-US" dirty="0" smtClean="0"/>
              <a:t>consented</a:t>
            </a:r>
          </a:p>
          <a:p>
            <a:pPr marL="914400" lvl="1" indent="-457200">
              <a:buFont typeface="+mj-lt"/>
              <a:buAutoNum type="arabicPeriod"/>
            </a:pPr>
            <a:r>
              <a:rPr lang="en-US" dirty="0" smtClean="0"/>
              <a:t>assented</a:t>
            </a: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p:txBody>
      </p:sp>
      <p:sp>
        <p:nvSpPr>
          <p:cNvPr id="7" name="TextBox 6"/>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darden-pharmaco-1</a:t>
            </a:r>
            <a:endParaRPr lang="en-US" dirty="0">
              <a:solidFill>
                <a:schemeClr val="bg1">
                  <a:lumMod val="75000"/>
                </a:schemeClr>
              </a:solidFill>
            </a:endParaRPr>
          </a:p>
        </p:txBody>
      </p:sp>
      <p:pic>
        <p:nvPicPr>
          <p:cNvPr id="8" name="Picture 7"/>
          <p:cNvPicPr>
            <a:picLocks noChangeAspect="1"/>
          </p:cNvPicPr>
          <p:nvPr/>
        </p:nvPicPr>
        <p:blipFill rotWithShape="1">
          <a:blip r:embed="rId2"/>
          <a:srcRect l="10241"/>
          <a:stretch/>
        </p:blipFill>
        <p:spPr>
          <a:xfrm>
            <a:off x="176270" y="992694"/>
            <a:ext cx="8229600" cy="51573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528278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909285" y="63622"/>
            <a:ext cx="5156055" cy="6441885"/>
          </a:xfrm>
          <a:prstGeom prst="rect">
            <a:avLst/>
          </a:prstGeom>
          <a:ln>
            <a:noFill/>
          </a:ln>
          <a:effectLst>
            <a:outerShdw blurRad="292100" dist="139700" dir="2700000" algn="tl" rotWithShape="0">
              <a:srgbClr val="333333">
                <a:alpha val="65000"/>
              </a:srgbClr>
            </a:outerShdw>
          </a:effectLst>
        </p:spPr>
      </p:pic>
      <p:sp>
        <p:nvSpPr>
          <p:cNvPr id="3" name="Title 1"/>
          <p:cNvSpPr txBox="1">
            <a:spLocks/>
          </p:cNvSpPr>
          <p:nvPr/>
        </p:nvSpPr>
        <p:spPr>
          <a:xfrm>
            <a:off x="169100" y="285728"/>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smtClean="0">
                <a:solidFill>
                  <a:srgbClr val="0070C0"/>
                </a:solidFill>
              </a:rPr>
              <a:t>Progress </a:t>
            </a:r>
            <a:r>
              <a:rPr lang="en-US" b="1" i="1" dirty="0" smtClean="0">
                <a:solidFill>
                  <a:srgbClr val="0070C0"/>
                </a:solidFill>
              </a:rPr>
              <a:t>Reports</a:t>
            </a:r>
            <a:endParaRPr lang="en-US" b="1" i="1" dirty="0">
              <a:solidFill>
                <a:srgbClr val="0070C0"/>
              </a:solidFill>
            </a:endParaRPr>
          </a:p>
        </p:txBody>
      </p:sp>
      <p:sp>
        <p:nvSpPr>
          <p:cNvPr id="7" name="TextBox 6"/>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darden-pharmaco-1</a:t>
            </a:r>
            <a:endParaRPr lang="en-US" dirty="0">
              <a:solidFill>
                <a:schemeClr val="bg1">
                  <a:lumMod val="75000"/>
                </a:schemeClr>
              </a:solidFill>
            </a:endParaRPr>
          </a:p>
        </p:txBody>
      </p:sp>
      <p:pic>
        <p:nvPicPr>
          <p:cNvPr id="9" name="Picture 8"/>
          <p:cNvPicPr>
            <a:picLocks noChangeAspect="1"/>
          </p:cNvPicPr>
          <p:nvPr/>
        </p:nvPicPr>
        <p:blipFill rotWithShape="1">
          <a:blip r:embed="rId4"/>
          <a:srcRect l="28082" t="3800" r="9310" b="7848"/>
          <a:stretch/>
        </p:blipFill>
        <p:spPr>
          <a:xfrm>
            <a:off x="169100" y="1258303"/>
            <a:ext cx="6869690" cy="54531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64258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a:bodyPr>
          <a:lstStyle/>
          <a:p>
            <a:r>
              <a:rPr lang="en-US" sz="3800" b="1" dirty="0" smtClean="0">
                <a:solidFill>
                  <a:srgbClr val="0070C0"/>
                </a:solidFill>
              </a:rPr>
              <a:t>CDW Strategy: don’t overbuild</a:t>
            </a:r>
            <a:endParaRPr lang="en-US" sz="4000" dirty="0">
              <a:solidFill>
                <a:srgbClr val="0070C0"/>
              </a:solidFill>
            </a:endParaRPr>
          </a:p>
        </p:txBody>
      </p:sp>
      <p:sp>
        <p:nvSpPr>
          <p:cNvPr id="3" name="Content Placeholder 2"/>
          <p:cNvSpPr>
            <a:spLocks noGrp="1"/>
          </p:cNvSpPr>
          <p:nvPr>
            <p:ph idx="1"/>
          </p:nvPr>
        </p:nvSpPr>
        <p:spPr>
          <a:xfrm>
            <a:off x="380999" y="1490353"/>
            <a:ext cx="11413067" cy="4961246"/>
          </a:xfrm>
        </p:spPr>
        <p:txBody>
          <a:bodyPr>
            <a:normAutofit fontScale="92500"/>
          </a:bodyPr>
          <a:lstStyle/>
          <a:p>
            <a:r>
              <a:rPr lang="en-US" dirty="0" smtClean="0"/>
              <a:t>Some studies </a:t>
            </a:r>
            <a:r>
              <a:rPr lang="en-US" dirty="0"/>
              <a:t>don’t require a full reporting solution </a:t>
            </a:r>
            <a:endParaRPr lang="en-US" dirty="0" smtClean="0"/>
          </a:p>
          <a:p>
            <a:pPr lvl="1"/>
            <a:r>
              <a:rPr lang="en-US" dirty="0" smtClean="0"/>
              <a:t>Scenario 1: big study already has an established tracking pipeline</a:t>
            </a:r>
          </a:p>
          <a:p>
            <a:pPr lvl="1"/>
            <a:r>
              <a:rPr lang="en-US" dirty="0" smtClean="0"/>
              <a:t>Scenario 2: small study has a tight focus;</a:t>
            </a:r>
            <a:br>
              <a:rPr lang="en-US" dirty="0" smtClean="0"/>
            </a:br>
            <a:r>
              <a:rPr lang="en-US" dirty="0" smtClean="0"/>
              <a:t>	2 part-time nurses can review the ~3 patients each morning</a:t>
            </a:r>
            <a:br>
              <a:rPr lang="en-US" dirty="0" smtClean="0"/>
            </a:br>
            <a:r>
              <a:rPr lang="en-US" dirty="0" smtClean="0"/>
              <a:t>	</a:t>
            </a:r>
          </a:p>
          <a:p>
            <a:endParaRPr lang="en-US" dirty="0" smtClean="0"/>
          </a:p>
          <a:p>
            <a:r>
              <a:rPr lang="en-US" dirty="0" smtClean="0"/>
              <a:t>If only a CSV of daily patients is required, we can deliver within 10 man-hours.</a:t>
            </a:r>
          </a:p>
          <a:p>
            <a:endParaRPr lang="en-US" dirty="0" smtClean="0"/>
          </a:p>
          <a:p>
            <a:r>
              <a:rPr lang="en-US" dirty="0" smtClean="0"/>
              <a:t>This includes:</a:t>
            </a:r>
          </a:p>
          <a:p>
            <a:pPr lvl="1"/>
            <a:r>
              <a:rPr lang="en-US" dirty="0" smtClean="0"/>
              <a:t>Pulling fresh info from inpatient &amp; outpatient EMRs</a:t>
            </a:r>
          </a:p>
          <a:p>
            <a:pPr lvl="1"/>
            <a:r>
              <a:rPr lang="en-US" dirty="0" smtClean="0"/>
              <a:t>Saving a CSV each morning to a file server</a:t>
            </a:r>
          </a:p>
          <a:p>
            <a:pPr lvl="1"/>
            <a:r>
              <a:rPr lang="en-US" sz="2400" dirty="0" smtClean="0"/>
              <a:t>Logging of pipeline steps to a protected text files to facilitate quick diagnoses &amp; fixes</a:t>
            </a:r>
            <a:endParaRPr lang="en-US" sz="2400" dirty="0"/>
          </a:p>
        </p:txBody>
      </p:sp>
    </p:spTree>
    <p:extLst>
      <p:ext uri="{BB962C8B-B14F-4D97-AF65-F5344CB8AC3E}">
        <p14:creationId xmlns:p14="http://schemas.microsoft.com/office/powerpoint/2010/main" val="10995042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a:bodyPr>
          <a:lstStyle/>
          <a:p>
            <a:r>
              <a:rPr lang="en-US" sz="3800" b="1" dirty="0" smtClean="0">
                <a:solidFill>
                  <a:srgbClr val="0070C0"/>
                </a:solidFill>
              </a:rPr>
              <a:t>CDW Strategy: a good </a:t>
            </a:r>
            <a:r>
              <a:rPr lang="en-US" sz="3800" b="1" dirty="0" smtClean="0">
                <a:solidFill>
                  <a:srgbClr val="0070C0"/>
                </a:solidFill>
              </a:rPr>
              <a:t>framework</a:t>
            </a:r>
            <a:endParaRPr lang="en-US" sz="4000" dirty="0">
              <a:solidFill>
                <a:srgbClr val="0070C0"/>
              </a:solidFill>
            </a:endParaRPr>
          </a:p>
        </p:txBody>
      </p:sp>
      <p:sp>
        <p:nvSpPr>
          <p:cNvPr id="3" name="Content Placeholder 2"/>
          <p:cNvSpPr>
            <a:spLocks noGrp="1"/>
          </p:cNvSpPr>
          <p:nvPr>
            <p:ph idx="1"/>
          </p:nvPr>
        </p:nvSpPr>
        <p:spPr>
          <a:xfrm>
            <a:off x="380999" y="1490353"/>
            <a:ext cx="11627387" cy="4961246"/>
          </a:xfrm>
        </p:spPr>
        <p:txBody>
          <a:bodyPr>
            <a:normAutofit/>
          </a:bodyPr>
          <a:lstStyle/>
          <a:p>
            <a:r>
              <a:rPr lang="en-US" sz="4000" dirty="0" smtClean="0"/>
              <a:t>Permits </a:t>
            </a:r>
            <a:r>
              <a:rPr lang="en-US" sz="4000" dirty="0"/>
              <a:t>fewer </a:t>
            </a:r>
            <a:r>
              <a:rPr lang="en-US" sz="4000" dirty="0" err="1"/>
              <a:t>sql</a:t>
            </a:r>
            <a:r>
              <a:rPr lang="en-US" sz="4000" dirty="0"/>
              <a:t> </a:t>
            </a:r>
            <a:r>
              <a:rPr lang="en-US" sz="4000" dirty="0" smtClean="0"/>
              <a:t>&amp; R files </a:t>
            </a:r>
            <a:r>
              <a:rPr lang="en-US" sz="4000" dirty="0"/>
              <a:t>per </a:t>
            </a:r>
            <a:r>
              <a:rPr lang="en-US" sz="4000" dirty="0" smtClean="0"/>
              <a:t>study</a:t>
            </a:r>
          </a:p>
          <a:p>
            <a:pPr marL="0" indent="0">
              <a:buNone/>
            </a:pPr>
            <a:endParaRPr lang="en-US" sz="4000" dirty="0" smtClean="0"/>
          </a:p>
          <a:p>
            <a:r>
              <a:rPr lang="en-US" sz="4000" dirty="0" smtClean="0"/>
              <a:t>Permits re-use of metaphors &amp; patterns across studies</a:t>
            </a:r>
          </a:p>
          <a:p>
            <a:pPr lvl="1"/>
            <a:r>
              <a:rPr lang="en-US" sz="3600" dirty="0" smtClean="0">
                <a:solidFill>
                  <a:schemeClr val="bg1">
                    <a:lumMod val="50000"/>
                  </a:schemeClr>
                </a:solidFill>
              </a:rPr>
              <a:t>Easier for us to develop &amp; maintain</a:t>
            </a:r>
          </a:p>
          <a:p>
            <a:pPr lvl="1"/>
            <a:r>
              <a:rPr lang="en-US" sz="3600" dirty="0" smtClean="0"/>
              <a:t>Easier for investigators in subsequent projects</a:t>
            </a:r>
          </a:p>
          <a:p>
            <a:pPr lvl="1"/>
            <a:r>
              <a:rPr lang="en-US" sz="3600" dirty="0" smtClean="0"/>
              <a:t>Lessons from one project benefits subsequent projects</a:t>
            </a:r>
          </a:p>
          <a:p>
            <a:pPr lvl="1"/>
            <a:endParaRPr lang="en-US" sz="3600" dirty="0" smtClean="0"/>
          </a:p>
        </p:txBody>
      </p:sp>
    </p:spTree>
    <p:extLst>
      <p:ext uri="{BB962C8B-B14F-4D97-AF65-F5344CB8AC3E}">
        <p14:creationId xmlns:p14="http://schemas.microsoft.com/office/powerpoint/2010/main" val="21449794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88135" y="0"/>
            <a:ext cx="12103865" cy="6556260"/>
          </a:xfrm>
          <a:prstGeom prst="rect">
            <a:avLst/>
          </a:prstGeom>
        </p:spPr>
      </p:pic>
    </p:spTree>
    <p:extLst>
      <p:ext uri="{BB962C8B-B14F-4D97-AF65-F5344CB8AC3E}">
        <p14:creationId xmlns:p14="http://schemas.microsoft.com/office/powerpoint/2010/main" val="39826951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5" name="Picture 4"/>
          <p:cNvPicPr>
            <a:picLocks noChangeAspect="1"/>
          </p:cNvPicPr>
          <p:nvPr/>
        </p:nvPicPr>
        <p:blipFill>
          <a:blip r:embed="rId2"/>
          <a:stretch>
            <a:fillRect/>
          </a:stretch>
        </p:blipFill>
        <p:spPr>
          <a:xfrm>
            <a:off x="87727" y="125729"/>
            <a:ext cx="12003846" cy="6502083"/>
          </a:xfrm>
          <a:prstGeom prst="rect">
            <a:avLst/>
          </a:prstGeom>
        </p:spPr>
      </p:pic>
    </p:spTree>
    <p:extLst>
      <p:ext uri="{BB962C8B-B14F-4D97-AF65-F5344CB8AC3E}">
        <p14:creationId xmlns:p14="http://schemas.microsoft.com/office/powerpoint/2010/main" val="41308091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rPr>
              <a:t>VDORA Study</a:t>
            </a:r>
            <a:endParaRPr lang="en-US" dirty="0"/>
          </a:p>
        </p:txBody>
      </p:sp>
      <p:sp>
        <p:nvSpPr>
          <p:cNvPr id="3" name="Text Placeholder 2"/>
          <p:cNvSpPr>
            <a:spLocks noGrp="1"/>
          </p:cNvSpPr>
          <p:nvPr>
            <p:ph type="body" idx="1"/>
          </p:nvPr>
        </p:nvSpPr>
        <p:spPr/>
        <p:txBody>
          <a:bodyPr/>
          <a:lstStyle/>
          <a:p>
            <a:r>
              <a:rPr lang="en-US" dirty="0">
                <a:solidFill>
                  <a:srgbClr val="0070C0"/>
                </a:solidFill>
              </a:rPr>
              <a:t>Vitamin D Supplementation in Children With Obesity-Related Asthma</a:t>
            </a:r>
            <a:endParaRPr lang="en-US" dirty="0"/>
          </a:p>
        </p:txBody>
      </p:sp>
      <p:sp>
        <p:nvSpPr>
          <p:cNvPr id="4" name="TextBox 3"/>
          <p:cNvSpPr txBox="1"/>
          <p:nvPr/>
        </p:nvSpPr>
        <p:spPr>
          <a:xfrm>
            <a:off x="10621360" y="6488668"/>
            <a:ext cx="1570686" cy="369332"/>
          </a:xfrm>
          <a:prstGeom prst="rect">
            <a:avLst/>
          </a:prstGeom>
          <a:noFill/>
        </p:spPr>
        <p:txBody>
          <a:bodyPr wrap="none" rtlCol="0">
            <a:spAutoFit/>
          </a:bodyPr>
          <a:lstStyle/>
          <a:p>
            <a:r>
              <a:rPr lang="en-US" dirty="0" smtClean="0">
                <a:solidFill>
                  <a:schemeClr val="bg1">
                    <a:lumMod val="75000"/>
                  </a:schemeClr>
                </a:solidFill>
              </a:rPr>
              <a:t>mehdi-vdora-1</a:t>
            </a:r>
            <a:endParaRPr lang="en-US" dirty="0">
              <a:solidFill>
                <a:schemeClr val="bg1">
                  <a:lumMod val="75000"/>
                </a:schemeClr>
              </a:solidFill>
            </a:endParaRPr>
          </a:p>
        </p:txBody>
      </p:sp>
    </p:spTree>
    <p:extLst>
      <p:ext uri="{BB962C8B-B14F-4D97-AF65-F5344CB8AC3E}">
        <p14:creationId xmlns:p14="http://schemas.microsoft.com/office/powerpoint/2010/main" val="974435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a:bodyPr>
          <a:lstStyle/>
          <a:p>
            <a:r>
              <a:rPr lang="en-US" sz="4000" dirty="0">
                <a:solidFill>
                  <a:srgbClr val="0070C0"/>
                </a:solidFill>
              </a:rPr>
              <a:t>Success Story </a:t>
            </a:r>
            <a:r>
              <a:rPr lang="en-US" sz="4000" dirty="0" smtClean="0">
                <a:solidFill>
                  <a:srgbClr val="0070C0"/>
                </a:solidFill>
              </a:rPr>
              <a:t>of Rapid </a:t>
            </a:r>
            <a:r>
              <a:rPr lang="en-US" sz="4000" dirty="0">
                <a:solidFill>
                  <a:srgbClr val="0070C0"/>
                </a:solidFill>
              </a:rPr>
              <a:t>Deployment</a:t>
            </a:r>
          </a:p>
        </p:txBody>
      </p:sp>
      <p:sp>
        <p:nvSpPr>
          <p:cNvPr id="3" name="Content Placeholder 2"/>
          <p:cNvSpPr>
            <a:spLocks noGrp="1"/>
          </p:cNvSpPr>
          <p:nvPr>
            <p:ph idx="1"/>
          </p:nvPr>
        </p:nvSpPr>
        <p:spPr>
          <a:xfrm>
            <a:off x="380999" y="1490353"/>
            <a:ext cx="11413067" cy="4961246"/>
          </a:xfrm>
        </p:spPr>
        <p:txBody>
          <a:bodyPr>
            <a:normAutofit/>
          </a:bodyPr>
          <a:lstStyle/>
          <a:p>
            <a:r>
              <a:rPr lang="en-US" dirty="0" smtClean="0"/>
              <a:t>An ECHO-funded study team was unsuccessfully recruiting subjects.</a:t>
            </a:r>
          </a:p>
          <a:p>
            <a:pPr lvl="1"/>
            <a:r>
              <a:rPr lang="en-US" dirty="0" smtClean="0"/>
              <a:t>Manually previewing patient charts (3-4 hours to do properly)</a:t>
            </a:r>
          </a:p>
          <a:p>
            <a:pPr lvl="1"/>
            <a:r>
              <a:rPr lang="en-US" dirty="0" smtClean="0"/>
              <a:t>Relying on MDs to confirm eligibility prior to </a:t>
            </a:r>
            <a:r>
              <a:rPr lang="en-US" dirty="0" err="1" smtClean="0"/>
              <a:t>appt</a:t>
            </a:r>
            <a:r>
              <a:rPr lang="en-US" dirty="0" smtClean="0"/>
              <a:t/>
            </a:r>
            <a:br>
              <a:rPr lang="en-US" dirty="0" smtClean="0"/>
            </a:br>
            <a:r>
              <a:rPr lang="en-US" dirty="0" smtClean="0"/>
              <a:t>	</a:t>
            </a:r>
          </a:p>
          <a:p>
            <a:r>
              <a:rPr lang="en-US" dirty="0" smtClean="0"/>
              <a:t>OSCTR suggested leveraging the CDW.</a:t>
            </a:r>
          </a:p>
          <a:p>
            <a:endParaRPr lang="en-US" dirty="0"/>
          </a:p>
          <a:p>
            <a:r>
              <a:rPr lang="en-US" dirty="0" smtClean="0"/>
              <a:t>Daily </a:t>
            </a:r>
            <a:r>
              <a:rPr lang="en-US" dirty="0" err="1" smtClean="0"/>
              <a:t>pt</a:t>
            </a:r>
            <a:r>
              <a:rPr lang="en-US" dirty="0" smtClean="0"/>
              <a:t> list was being delivered within three days (and 10 man hours).</a:t>
            </a:r>
          </a:p>
          <a:p>
            <a:endParaRPr lang="en-US" dirty="0"/>
          </a:p>
          <a:p>
            <a:r>
              <a:rPr lang="en-US" dirty="0" smtClean="0"/>
              <a:t>This would not be possible without the lessons &amp; framework built for POPS</a:t>
            </a:r>
            <a:endParaRPr lang="en-US" dirty="0"/>
          </a:p>
        </p:txBody>
      </p:sp>
      <p:sp>
        <p:nvSpPr>
          <p:cNvPr id="4" name="TextBox 3"/>
          <p:cNvSpPr txBox="1"/>
          <p:nvPr/>
        </p:nvSpPr>
        <p:spPr>
          <a:xfrm>
            <a:off x="10621360" y="6488668"/>
            <a:ext cx="1570686" cy="369332"/>
          </a:xfrm>
          <a:prstGeom prst="rect">
            <a:avLst/>
          </a:prstGeom>
          <a:noFill/>
        </p:spPr>
        <p:txBody>
          <a:bodyPr wrap="none" rtlCol="0">
            <a:spAutoFit/>
          </a:bodyPr>
          <a:lstStyle/>
          <a:p>
            <a:r>
              <a:rPr lang="en-US" dirty="0" smtClean="0">
                <a:solidFill>
                  <a:schemeClr val="bg1">
                    <a:lumMod val="75000"/>
                  </a:schemeClr>
                </a:solidFill>
              </a:rPr>
              <a:t>mehdi-vdora-1</a:t>
            </a:r>
            <a:endParaRPr lang="en-US" dirty="0">
              <a:solidFill>
                <a:schemeClr val="bg1">
                  <a:lumMod val="75000"/>
                </a:schemeClr>
              </a:solidFill>
            </a:endParaRPr>
          </a:p>
        </p:txBody>
      </p:sp>
    </p:spTree>
    <p:extLst>
      <p:ext uri="{BB962C8B-B14F-4D97-AF65-F5344CB8AC3E}">
        <p14:creationId xmlns:p14="http://schemas.microsoft.com/office/powerpoint/2010/main" val="9077309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1040" y="1104900"/>
            <a:ext cx="12039735" cy="1737359"/>
          </a:xfrm>
          <a:prstGeom prst="rect">
            <a:avLst/>
          </a:prstGeom>
        </p:spPr>
      </p:pic>
      <p:sp>
        <p:nvSpPr>
          <p:cNvPr id="6" name="Title 1"/>
          <p:cNvSpPr txBox="1">
            <a:spLocks/>
          </p:cNvSpPr>
          <p:nvPr/>
        </p:nvSpPr>
        <p:spPr>
          <a:xfrm>
            <a:off x="169100" y="285728"/>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solidFill>
                  <a:srgbClr val="0070C0"/>
                </a:solidFill>
              </a:rPr>
              <a:t>appt.csv</a:t>
            </a:r>
            <a:endParaRPr lang="en-US" sz="3600" dirty="0">
              <a:solidFill>
                <a:srgbClr val="0070C0"/>
              </a:solidFill>
            </a:endParaRPr>
          </a:p>
        </p:txBody>
      </p:sp>
      <p:sp>
        <p:nvSpPr>
          <p:cNvPr id="2" name="Rectangle 1"/>
          <p:cNvSpPr/>
          <p:nvPr/>
        </p:nvSpPr>
        <p:spPr>
          <a:xfrm>
            <a:off x="9121553" y="2949033"/>
            <a:ext cx="2078582" cy="369332"/>
          </a:xfrm>
          <a:prstGeom prst="rect">
            <a:avLst/>
          </a:prstGeom>
        </p:spPr>
        <p:txBody>
          <a:bodyPr wrap="none">
            <a:spAutoFit/>
          </a:bodyPr>
          <a:lstStyle/>
          <a:p>
            <a:r>
              <a:rPr lang="en-US" dirty="0" smtClean="0">
                <a:solidFill>
                  <a:schemeClr val="bg1">
                    <a:lumMod val="50000"/>
                  </a:schemeClr>
                </a:solidFill>
              </a:rPr>
              <a:t>(Simulated patients</a:t>
            </a:r>
            <a:r>
              <a:rPr lang="en-US" dirty="0">
                <a:solidFill>
                  <a:schemeClr val="bg1">
                    <a:lumMod val="50000"/>
                  </a:schemeClr>
                </a:solidFill>
              </a:rPr>
              <a:t>)</a:t>
            </a:r>
          </a:p>
        </p:txBody>
      </p:sp>
      <p:sp>
        <p:nvSpPr>
          <p:cNvPr id="7" name="TextBox 6"/>
          <p:cNvSpPr txBox="1"/>
          <p:nvPr/>
        </p:nvSpPr>
        <p:spPr>
          <a:xfrm>
            <a:off x="10621360" y="6488668"/>
            <a:ext cx="1570686" cy="369332"/>
          </a:xfrm>
          <a:prstGeom prst="rect">
            <a:avLst/>
          </a:prstGeom>
          <a:noFill/>
        </p:spPr>
        <p:txBody>
          <a:bodyPr wrap="none" rtlCol="0">
            <a:spAutoFit/>
          </a:bodyPr>
          <a:lstStyle/>
          <a:p>
            <a:r>
              <a:rPr lang="en-US" dirty="0" smtClean="0">
                <a:solidFill>
                  <a:schemeClr val="bg1">
                    <a:lumMod val="75000"/>
                  </a:schemeClr>
                </a:solidFill>
              </a:rPr>
              <a:t>mehdi-vdora-1</a:t>
            </a:r>
            <a:endParaRPr lang="en-US" dirty="0">
              <a:solidFill>
                <a:schemeClr val="bg1">
                  <a:lumMod val="75000"/>
                </a:schemeClr>
              </a:solidFill>
            </a:endParaRPr>
          </a:p>
        </p:txBody>
      </p:sp>
    </p:spTree>
    <p:extLst>
      <p:ext uri="{BB962C8B-B14F-4D97-AF65-F5344CB8AC3E}">
        <p14:creationId xmlns:p14="http://schemas.microsoft.com/office/powerpoint/2010/main" val="7952441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861695"/>
          </a:xfrm>
        </p:spPr>
        <p:txBody>
          <a:bodyPr>
            <a:normAutofit/>
          </a:bodyPr>
          <a:lstStyle/>
          <a:p>
            <a:pPr algn="ctr"/>
            <a:r>
              <a:rPr lang="en-US" b="1" i="1" dirty="0">
                <a:solidFill>
                  <a:srgbClr val="0070C0"/>
                </a:solidFill>
              </a:rPr>
              <a:t>HSC </a:t>
            </a:r>
            <a:r>
              <a:rPr lang="en-US" b="1" i="1" dirty="0" smtClean="0">
                <a:solidFill>
                  <a:srgbClr val="0070C0"/>
                </a:solidFill>
              </a:rPr>
              <a:t>Data Sources</a:t>
            </a:r>
            <a:endParaRPr lang="en-US" b="1" i="1" dirty="0">
              <a:solidFill>
                <a:srgbClr val="0070C0"/>
              </a:solidFill>
            </a:endParaRPr>
          </a:p>
        </p:txBody>
      </p:sp>
      <p:sp>
        <p:nvSpPr>
          <p:cNvPr id="3" name="Content Placeholder 2"/>
          <p:cNvSpPr>
            <a:spLocks noGrp="1"/>
          </p:cNvSpPr>
          <p:nvPr>
            <p:ph idx="1"/>
          </p:nvPr>
        </p:nvSpPr>
        <p:spPr>
          <a:xfrm>
            <a:off x="228600" y="533400"/>
            <a:ext cx="11757660" cy="6217919"/>
          </a:xfrm>
        </p:spPr>
        <p:txBody>
          <a:bodyPr>
            <a:normAutofit lnSpcReduction="10000"/>
          </a:bodyPr>
          <a:lstStyle/>
          <a:p>
            <a:r>
              <a:rPr lang="en-US" dirty="0" smtClean="0"/>
              <a:t>Patient</a:t>
            </a:r>
            <a:endParaRPr lang="en-US" dirty="0"/>
          </a:p>
          <a:p>
            <a:pPr lvl="1"/>
            <a:r>
              <a:rPr lang="en-US" dirty="0"/>
              <a:t>Outpatient (Centricity</a:t>
            </a:r>
            <a:r>
              <a:rPr lang="en-US" dirty="0" smtClean="0"/>
              <a:t>)</a:t>
            </a:r>
            <a:endParaRPr lang="en-US" dirty="0"/>
          </a:p>
          <a:p>
            <a:pPr lvl="1"/>
            <a:r>
              <a:rPr lang="en-US" dirty="0"/>
              <a:t>Billing and Claims Data</a:t>
            </a:r>
          </a:p>
          <a:p>
            <a:pPr lvl="1"/>
            <a:r>
              <a:rPr lang="en-US" dirty="0" smtClean="0"/>
              <a:t>Inpatient (Meditech) </a:t>
            </a:r>
          </a:p>
          <a:p>
            <a:pPr lvl="1"/>
            <a:r>
              <a:rPr lang="en-US" dirty="0" smtClean="0"/>
              <a:t>Dozens of departmental sources</a:t>
            </a:r>
          </a:p>
          <a:p>
            <a:pPr lvl="1"/>
            <a:r>
              <a:rPr lang="en-US" dirty="0" smtClean="0"/>
              <a:t>Biomedical Research Data</a:t>
            </a:r>
          </a:p>
          <a:p>
            <a:pPr marL="228600" lvl="1">
              <a:spcBef>
                <a:spcPts val="1000"/>
              </a:spcBef>
            </a:pPr>
            <a:r>
              <a:rPr lang="en-US" sz="2800" dirty="0" smtClean="0"/>
              <a:t>Provider</a:t>
            </a:r>
          </a:p>
          <a:p>
            <a:pPr marL="228600" lvl="1">
              <a:spcBef>
                <a:spcPts val="1000"/>
              </a:spcBef>
            </a:pPr>
            <a:r>
              <a:rPr lang="en-US" sz="2800" dirty="0" smtClean="0"/>
              <a:t>External Agencies</a:t>
            </a:r>
            <a:endParaRPr lang="en-US" sz="2800" dirty="0"/>
          </a:p>
          <a:p>
            <a:pPr marL="685800" lvl="2">
              <a:spcBef>
                <a:spcPts val="1000"/>
              </a:spcBef>
            </a:pPr>
            <a:r>
              <a:rPr lang="en-US" dirty="0"/>
              <a:t>Service Provided (by the Health </a:t>
            </a:r>
            <a:r>
              <a:rPr lang="en-US" dirty="0" err="1"/>
              <a:t>Dept</a:t>
            </a:r>
            <a:r>
              <a:rPr lang="en-US" dirty="0"/>
              <a:t> of Oklahoma)</a:t>
            </a:r>
          </a:p>
          <a:p>
            <a:pPr marL="685800" lvl="2">
              <a:spcBef>
                <a:spcPts val="1000"/>
              </a:spcBef>
            </a:pPr>
            <a:r>
              <a:rPr lang="en-US" dirty="0" smtClean="0"/>
              <a:t>Child Protective Services (Oklahoma </a:t>
            </a:r>
            <a:r>
              <a:rPr lang="en-US" dirty="0" err="1" smtClean="0"/>
              <a:t>Dept</a:t>
            </a:r>
            <a:r>
              <a:rPr lang="en-US" dirty="0" smtClean="0"/>
              <a:t> of Human Services)</a:t>
            </a:r>
          </a:p>
          <a:p>
            <a:pPr marL="685800" lvl="2">
              <a:spcBef>
                <a:spcPts val="1000"/>
              </a:spcBef>
            </a:pPr>
            <a:r>
              <a:rPr lang="en-US" dirty="0"/>
              <a:t>Immunization (Health </a:t>
            </a:r>
            <a:r>
              <a:rPr lang="en-US" dirty="0" err="1"/>
              <a:t>Dept</a:t>
            </a:r>
            <a:r>
              <a:rPr lang="en-US" dirty="0"/>
              <a:t> of Oklahoma)</a:t>
            </a:r>
          </a:p>
          <a:p>
            <a:pPr marL="685800" lvl="2">
              <a:spcBef>
                <a:spcPts val="1000"/>
              </a:spcBef>
            </a:pPr>
            <a:r>
              <a:rPr lang="en-US" dirty="0" smtClean="0"/>
              <a:t>Vital </a:t>
            </a:r>
            <a:r>
              <a:rPr lang="en-US" dirty="0"/>
              <a:t>Records (Health </a:t>
            </a:r>
            <a:r>
              <a:rPr lang="en-US" dirty="0" err="1"/>
              <a:t>Dept</a:t>
            </a:r>
            <a:r>
              <a:rPr lang="en-US" dirty="0"/>
              <a:t> of Oklahoma)</a:t>
            </a:r>
            <a:endParaRPr lang="en-US" sz="2800" dirty="0"/>
          </a:p>
          <a:p>
            <a:pPr marL="685800" lvl="2">
              <a:spcBef>
                <a:spcPts val="1000"/>
              </a:spcBef>
            </a:pPr>
            <a:r>
              <a:rPr lang="en-US" dirty="0" smtClean="0"/>
              <a:t>…</a:t>
            </a:r>
          </a:p>
          <a:p>
            <a:pPr marL="228600" lvl="1">
              <a:spcBef>
                <a:spcPts val="1000"/>
              </a:spcBef>
            </a:pPr>
            <a:r>
              <a:rPr lang="en-US" sz="2800" dirty="0" smtClean="0"/>
              <a:t>Administrative Cost</a:t>
            </a:r>
          </a:p>
          <a:p>
            <a:pPr marL="228600" lvl="1">
              <a:spcBef>
                <a:spcPts val="1000"/>
              </a:spcBef>
            </a:pPr>
            <a:r>
              <a:rPr lang="en-US" sz="2800" dirty="0" smtClean="0">
                <a:solidFill>
                  <a:schemeClr val="bg1">
                    <a:lumMod val="50000"/>
                  </a:schemeClr>
                </a:solidFill>
              </a:rPr>
              <a:t>Employee &amp; Student</a:t>
            </a:r>
            <a:endParaRPr lang="en-US" sz="2800" dirty="0">
              <a:solidFill>
                <a:schemeClr val="bg1">
                  <a:lumMod val="50000"/>
                </a:schemeClr>
              </a:solidFill>
            </a:endParaRPr>
          </a:p>
        </p:txBody>
      </p:sp>
    </p:spTree>
    <p:extLst>
      <p:ext uri="{BB962C8B-B14F-4D97-AF65-F5344CB8AC3E}">
        <p14:creationId xmlns:p14="http://schemas.microsoft.com/office/powerpoint/2010/main" val="14388849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fontScale="90000"/>
          </a:bodyPr>
          <a:lstStyle/>
          <a:p>
            <a:r>
              <a:rPr lang="en-US" sz="3800" b="1" dirty="0" smtClean="0">
                <a:solidFill>
                  <a:srgbClr val="0070C0"/>
                </a:solidFill>
              </a:rPr>
              <a:t>VDORA</a:t>
            </a:r>
            <a:r>
              <a:rPr lang="en-US" sz="3300" dirty="0" smtClean="0">
                <a:solidFill>
                  <a:srgbClr val="0070C0"/>
                </a:solidFill>
              </a:rPr>
              <a:t>: </a:t>
            </a:r>
            <a:r>
              <a:rPr lang="en-US" sz="4000" dirty="0">
                <a:solidFill>
                  <a:srgbClr val="0070C0"/>
                </a:solidFill>
              </a:rPr>
              <a:t>Vitamin D Supplementation in Children With Obesity-Related Asthma</a:t>
            </a:r>
          </a:p>
        </p:txBody>
      </p:sp>
      <p:sp>
        <p:nvSpPr>
          <p:cNvPr id="3" name="Content Placeholder 2"/>
          <p:cNvSpPr>
            <a:spLocks noGrp="1"/>
          </p:cNvSpPr>
          <p:nvPr>
            <p:ph idx="1"/>
          </p:nvPr>
        </p:nvSpPr>
        <p:spPr>
          <a:xfrm>
            <a:off x="380999" y="1490353"/>
            <a:ext cx="11413067" cy="4961246"/>
          </a:xfrm>
        </p:spPr>
        <p:txBody>
          <a:bodyPr>
            <a:normAutofit lnSpcReduction="10000"/>
          </a:bodyPr>
          <a:lstStyle/>
          <a:p>
            <a:r>
              <a:rPr lang="en-US" sz="2800" dirty="0" smtClean="0"/>
              <a:t>Objective: Determine PK of Vitamin D supplementation in children who have asthma and are overweight or obese.</a:t>
            </a:r>
            <a:endParaRPr lang="en-US" dirty="0" smtClean="0"/>
          </a:p>
          <a:p>
            <a:endParaRPr lang="en-US" sz="2800" dirty="0" smtClean="0"/>
          </a:p>
          <a:p>
            <a:r>
              <a:rPr lang="en-US" sz="2800" dirty="0" smtClean="0">
                <a:solidFill>
                  <a:schemeClr val="bg1">
                    <a:lumMod val="50000"/>
                  </a:schemeClr>
                </a:solidFill>
              </a:rPr>
              <a:t>Part </a:t>
            </a:r>
            <a:r>
              <a:rPr lang="en-US" sz="2800" dirty="0">
                <a:solidFill>
                  <a:schemeClr val="bg1">
                    <a:lumMod val="50000"/>
                  </a:schemeClr>
                </a:solidFill>
              </a:rPr>
              <a:t>of the Oklahoma Pediatric Clinical Trial Network (OPCTN), </a:t>
            </a:r>
            <a:r>
              <a:rPr lang="en-US" sz="2800" dirty="0" smtClean="0">
                <a:solidFill>
                  <a:schemeClr val="bg1">
                    <a:lumMod val="50000"/>
                  </a:schemeClr>
                </a:solidFill>
              </a:rPr>
              <a:t>a </a:t>
            </a:r>
            <a:r>
              <a:rPr lang="en-US" sz="2800" dirty="0">
                <a:solidFill>
                  <a:schemeClr val="bg1">
                    <a:lumMod val="50000"/>
                  </a:schemeClr>
                </a:solidFill>
              </a:rPr>
              <a:t>site for the NIH-funded ECHO </a:t>
            </a:r>
            <a:r>
              <a:rPr lang="en-US" sz="2800" dirty="0" err="1">
                <a:solidFill>
                  <a:schemeClr val="bg1">
                    <a:lumMod val="50000"/>
                  </a:schemeClr>
                </a:solidFill>
              </a:rPr>
              <a:t>IDeA</a:t>
            </a:r>
            <a:r>
              <a:rPr lang="en-US" sz="2800" dirty="0">
                <a:solidFill>
                  <a:schemeClr val="bg1">
                    <a:lumMod val="50000"/>
                  </a:schemeClr>
                </a:solidFill>
              </a:rPr>
              <a:t> States Pediatric Clinical Trials Network (</a:t>
            </a:r>
            <a:r>
              <a:rPr lang="en-US" sz="2800" dirty="0" smtClean="0">
                <a:solidFill>
                  <a:schemeClr val="bg1">
                    <a:lumMod val="50000"/>
                  </a:schemeClr>
                </a:solidFill>
              </a:rPr>
              <a:t>ISPCTN).</a:t>
            </a:r>
            <a:endParaRPr lang="en-US" sz="2800" dirty="0">
              <a:solidFill>
                <a:schemeClr val="bg1">
                  <a:lumMod val="50000"/>
                </a:schemeClr>
              </a:solidFill>
            </a:endParaRPr>
          </a:p>
          <a:p>
            <a:endParaRPr lang="en-US" sz="2800" dirty="0" smtClean="0">
              <a:solidFill>
                <a:schemeClr val="bg1">
                  <a:lumMod val="50000"/>
                </a:schemeClr>
              </a:solidFill>
            </a:endParaRPr>
          </a:p>
          <a:p>
            <a:r>
              <a:rPr lang="en-US" sz="2800" dirty="0" smtClean="0">
                <a:solidFill>
                  <a:schemeClr val="bg1">
                    <a:lumMod val="50000"/>
                  </a:schemeClr>
                </a:solidFill>
              </a:rPr>
              <a:t>Enrollment </a:t>
            </a:r>
            <a:r>
              <a:rPr lang="en-US" sz="2800" dirty="0">
                <a:solidFill>
                  <a:schemeClr val="bg1">
                    <a:lumMod val="50000"/>
                  </a:schemeClr>
                </a:solidFill>
              </a:rPr>
              <a:t>Criteria: </a:t>
            </a:r>
            <a:endParaRPr lang="en-US" sz="2800" dirty="0" smtClean="0">
              <a:solidFill>
                <a:schemeClr val="bg1">
                  <a:lumMod val="50000"/>
                </a:schemeClr>
              </a:solidFill>
            </a:endParaRPr>
          </a:p>
          <a:p>
            <a:pPr marL="457200" lvl="1" indent="0">
              <a:buNone/>
            </a:pPr>
            <a:r>
              <a:rPr lang="en-US" sz="2400" dirty="0" smtClean="0">
                <a:solidFill>
                  <a:schemeClr val="bg1">
                    <a:lumMod val="50000"/>
                  </a:schemeClr>
                </a:solidFill>
              </a:rPr>
              <a:t>child ages </a:t>
            </a:r>
            <a:r>
              <a:rPr lang="en-US" dirty="0" smtClean="0">
                <a:solidFill>
                  <a:schemeClr val="bg1">
                    <a:lumMod val="50000"/>
                  </a:schemeClr>
                </a:solidFill>
              </a:rPr>
              <a:t>6</a:t>
            </a:r>
            <a:r>
              <a:rPr lang="en-US" sz="2400" dirty="0" smtClean="0">
                <a:solidFill>
                  <a:schemeClr val="bg1">
                    <a:lumMod val="50000"/>
                  </a:schemeClr>
                </a:solidFill>
              </a:rPr>
              <a:t> – 17; diagnosis of asthma; documentation of obesity; </a:t>
            </a:r>
            <a:br>
              <a:rPr lang="en-US" sz="2400" dirty="0" smtClean="0">
                <a:solidFill>
                  <a:schemeClr val="bg1">
                    <a:lumMod val="50000"/>
                  </a:schemeClr>
                </a:solidFill>
              </a:rPr>
            </a:br>
            <a:r>
              <a:rPr lang="en-US" sz="2400" dirty="0" smtClean="0">
                <a:solidFill>
                  <a:schemeClr val="bg1">
                    <a:lumMod val="50000"/>
                  </a:schemeClr>
                </a:solidFill>
              </a:rPr>
              <a:t>meet additional inclusion criteria such as ‘an ability to swallow pills’. </a:t>
            </a:r>
          </a:p>
          <a:p>
            <a:endParaRPr lang="en-US" dirty="0" smtClean="0"/>
          </a:p>
          <a:p>
            <a:r>
              <a:rPr lang="en-US" dirty="0" err="1" smtClean="0"/>
              <a:t>Precalculated</a:t>
            </a:r>
            <a:r>
              <a:rPr lang="en-US" dirty="0" smtClean="0"/>
              <a:t> “distance from residence to clinic” is displayed</a:t>
            </a:r>
          </a:p>
          <a:p>
            <a:pPr lvl="1"/>
            <a:r>
              <a:rPr lang="en-US" dirty="0" smtClean="0"/>
              <a:t>Subjects have to comply with frequent trips to the clinic</a:t>
            </a:r>
          </a:p>
          <a:p>
            <a:pPr lvl="1"/>
            <a:endParaRPr lang="en-US" sz="2400" dirty="0"/>
          </a:p>
        </p:txBody>
      </p:sp>
      <p:sp>
        <p:nvSpPr>
          <p:cNvPr id="4" name="TextBox 3"/>
          <p:cNvSpPr txBox="1"/>
          <p:nvPr/>
        </p:nvSpPr>
        <p:spPr>
          <a:xfrm>
            <a:off x="10621360" y="6488668"/>
            <a:ext cx="1570686" cy="369332"/>
          </a:xfrm>
          <a:prstGeom prst="rect">
            <a:avLst/>
          </a:prstGeom>
          <a:noFill/>
        </p:spPr>
        <p:txBody>
          <a:bodyPr wrap="none" rtlCol="0">
            <a:spAutoFit/>
          </a:bodyPr>
          <a:lstStyle/>
          <a:p>
            <a:r>
              <a:rPr lang="en-US" dirty="0" smtClean="0">
                <a:solidFill>
                  <a:schemeClr val="bg1">
                    <a:lumMod val="75000"/>
                  </a:schemeClr>
                </a:solidFill>
              </a:rPr>
              <a:t>mehdi-vdora-1</a:t>
            </a:r>
            <a:endParaRPr lang="en-US" dirty="0">
              <a:solidFill>
                <a:schemeClr val="bg1">
                  <a:lumMod val="75000"/>
                </a:schemeClr>
              </a:solidFill>
            </a:endParaRPr>
          </a:p>
        </p:txBody>
      </p:sp>
    </p:spTree>
    <p:extLst>
      <p:ext uri="{BB962C8B-B14F-4D97-AF65-F5344CB8AC3E}">
        <p14:creationId xmlns:p14="http://schemas.microsoft.com/office/powerpoint/2010/main" val="404263829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 y="93134"/>
            <a:ext cx="11734800" cy="660400"/>
          </a:xfrm>
        </p:spPr>
        <p:txBody>
          <a:bodyPr>
            <a:normAutofit fontScale="90000"/>
          </a:bodyPr>
          <a:lstStyle/>
          <a:p>
            <a:r>
              <a:rPr lang="en-US" sz="3600" dirty="0">
                <a:solidFill>
                  <a:srgbClr val="0070C0"/>
                </a:solidFill>
              </a:rPr>
              <a:t>Resource </a:t>
            </a:r>
            <a:r>
              <a:rPr lang="en-US" sz="3600" dirty="0" smtClean="0">
                <a:solidFill>
                  <a:srgbClr val="0070C0"/>
                </a:solidFill>
              </a:rPr>
              <a:t>Efficiency: fewer patients, quicker review, less redundancy </a:t>
            </a:r>
            <a:endParaRPr lang="en-US" sz="3600" dirty="0">
              <a:solidFill>
                <a:srgbClr val="0070C0"/>
              </a:solidFill>
            </a:endParaRPr>
          </a:p>
        </p:txBody>
      </p:sp>
      <p:sp>
        <p:nvSpPr>
          <p:cNvPr id="4" name="Content Placeholder 3"/>
          <p:cNvSpPr>
            <a:spLocks noGrp="1"/>
          </p:cNvSpPr>
          <p:nvPr>
            <p:ph sz="half" idx="2"/>
          </p:nvPr>
        </p:nvSpPr>
        <p:spPr>
          <a:xfrm>
            <a:off x="262468" y="753534"/>
            <a:ext cx="5494865" cy="6036733"/>
          </a:xfrm>
        </p:spPr>
        <p:txBody>
          <a:bodyPr>
            <a:normAutofit/>
          </a:bodyPr>
          <a:lstStyle/>
          <a:p>
            <a:pPr marL="0" indent="0">
              <a:buNone/>
            </a:pPr>
            <a:r>
              <a:rPr lang="en-US" sz="2800" b="1" u="sng" dirty="0" smtClean="0"/>
              <a:t>Manual Screening Process</a:t>
            </a:r>
            <a:endParaRPr lang="en-US" sz="2800" b="1" u="sng" dirty="0"/>
          </a:p>
          <a:p>
            <a:r>
              <a:rPr lang="en-US" dirty="0" smtClean="0"/>
              <a:t>Obtain a list of</a:t>
            </a:r>
            <a:r>
              <a:rPr lang="en-US" sz="2800" dirty="0" smtClean="0"/>
              <a:t> appointments scheduled the following week</a:t>
            </a:r>
          </a:p>
          <a:p>
            <a:r>
              <a:rPr lang="en-US" dirty="0" smtClean="0"/>
              <a:t>Review </a:t>
            </a:r>
            <a:r>
              <a:rPr lang="en-US" b="1" u="sng" dirty="0" smtClean="0">
                <a:solidFill>
                  <a:srgbClr val="FF0000"/>
                </a:solidFill>
              </a:rPr>
              <a:t>each</a:t>
            </a:r>
            <a:r>
              <a:rPr lang="en-US" dirty="0" smtClean="0"/>
              <a:t> medical record using the inclusion/exclusion checklist:</a:t>
            </a:r>
          </a:p>
          <a:p>
            <a:pPr lvl="1"/>
            <a:r>
              <a:rPr lang="en-US" dirty="0"/>
              <a:t>Other criteria</a:t>
            </a:r>
          </a:p>
          <a:p>
            <a:pPr lvl="1"/>
            <a:r>
              <a:rPr lang="en-US" dirty="0" smtClean="0"/>
              <a:t>Age</a:t>
            </a:r>
          </a:p>
          <a:p>
            <a:pPr lvl="1"/>
            <a:r>
              <a:rPr lang="en-US" dirty="0" smtClean="0"/>
              <a:t>Diagnosis of asthma</a:t>
            </a:r>
          </a:p>
          <a:p>
            <a:pPr lvl="1"/>
            <a:r>
              <a:rPr lang="en-US" dirty="0" smtClean="0"/>
              <a:t>Documentation of obesity</a:t>
            </a:r>
          </a:p>
          <a:p>
            <a:r>
              <a:rPr lang="en-US" dirty="0" smtClean="0"/>
              <a:t>Email providers for review/input</a:t>
            </a:r>
            <a:br>
              <a:rPr lang="en-US" dirty="0" smtClean="0"/>
            </a:br>
            <a:endParaRPr lang="en-US" dirty="0" smtClean="0"/>
          </a:p>
          <a:p>
            <a:r>
              <a:rPr lang="en-US" sz="2800" dirty="0" smtClean="0"/>
              <a:t>Volume: 130 charts</a:t>
            </a:r>
          </a:p>
          <a:p>
            <a:r>
              <a:rPr lang="en-US" sz="2800" dirty="0" smtClean="0"/>
              <a:t>Time: 240 minutes</a:t>
            </a:r>
          </a:p>
          <a:p>
            <a:pPr marL="0" indent="0">
              <a:buNone/>
            </a:pPr>
            <a:endParaRPr lang="en-US" sz="2800" b="1" dirty="0" smtClean="0"/>
          </a:p>
          <a:p>
            <a:endParaRPr lang="en-US" sz="2800" dirty="0"/>
          </a:p>
          <a:p>
            <a:pPr marL="0" indent="0">
              <a:buNone/>
            </a:pPr>
            <a:endParaRPr lang="en-US" sz="2800" b="1" dirty="0"/>
          </a:p>
          <a:p>
            <a:endParaRPr lang="en-US" sz="2800" dirty="0" smtClean="0"/>
          </a:p>
          <a:p>
            <a:endParaRPr lang="en-US" sz="2800" dirty="0"/>
          </a:p>
        </p:txBody>
      </p:sp>
      <p:sp>
        <p:nvSpPr>
          <p:cNvPr id="6" name="Content Placeholder 5"/>
          <p:cNvSpPr>
            <a:spLocks noGrp="1"/>
          </p:cNvSpPr>
          <p:nvPr>
            <p:ph sz="quarter" idx="4"/>
          </p:nvPr>
        </p:nvSpPr>
        <p:spPr>
          <a:xfrm>
            <a:off x="5855525" y="782012"/>
            <a:ext cx="6197600" cy="5979776"/>
          </a:xfrm>
        </p:spPr>
        <p:txBody>
          <a:bodyPr>
            <a:normAutofit lnSpcReduction="10000"/>
          </a:bodyPr>
          <a:lstStyle/>
          <a:p>
            <a:pPr marL="0" indent="0">
              <a:buNone/>
            </a:pPr>
            <a:r>
              <a:rPr lang="en-US" b="1" u="sng" dirty="0" smtClean="0"/>
              <a:t>Automated Screening Process</a:t>
            </a:r>
            <a:endParaRPr lang="en-US" b="1" u="sng" dirty="0"/>
          </a:p>
          <a:p>
            <a:endParaRPr lang="en-US" dirty="0" smtClean="0"/>
          </a:p>
          <a:p>
            <a:endParaRPr lang="en-US" dirty="0"/>
          </a:p>
          <a:p>
            <a:r>
              <a:rPr lang="en-US" dirty="0" smtClean="0"/>
              <a:t>Review </a:t>
            </a:r>
            <a:r>
              <a:rPr lang="en-US" b="1" u="sng" dirty="0" smtClean="0">
                <a:solidFill>
                  <a:srgbClr val="FF0000"/>
                </a:solidFill>
              </a:rPr>
              <a:t>select</a:t>
            </a:r>
            <a:r>
              <a:rPr lang="en-US" dirty="0" smtClean="0"/>
              <a:t> medical records for:</a:t>
            </a:r>
            <a:br>
              <a:rPr lang="en-US" dirty="0" smtClean="0"/>
            </a:br>
            <a:endParaRPr lang="en-US" dirty="0" smtClean="0"/>
          </a:p>
          <a:p>
            <a:pPr lvl="1"/>
            <a:r>
              <a:rPr lang="en-US" dirty="0" smtClean="0"/>
              <a:t>Other criteria </a:t>
            </a:r>
          </a:p>
          <a:p>
            <a:pPr lvl="1"/>
            <a:endParaRPr lang="en-US" sz="3000" dirty="0"/>
          </a:p>
          <a:p>
            <a:endParaRPr lang="en-US" sz="3000" dirty="0" smtClean="0"/>
          </a:p>
          <a:p>
            <a:endParaRPr lang="en-US" sz="3000" dirty="0" smtClean="0"/>
          </a:p>
          <a:p>
            <a:r>
              <a:rPr lang="en-US" dirty="0" smtClean="0"/>
              <a:t>Email providers for review/input</a:t>
            </a:r>
            <a:endParaRPr lang="en-US" dirty="0"/>
          </a:p>
          <a:p>
            <a:endParaRPr lang="en-US" dirty="0"/>
          </a:p>
          <a:p>
            <a:r>
              <a:rPr lang="en-US" dirty="0" smtClean="0"/>
              <a:t>Volume: 24 charts (screened out 106)</a:t>
            </a:r>
          </a:p>
          <a:p>
            <a:r>
              <a:rPr lang="en-US" dirty="0" smtClean="0"/>
              <a:t>Time: 45 minutes</a:t>
            </a:r>
            <a:endParaRPr lang="en-US" sz="2800" b="1" dirty="0"/>
          </a:p>
        </p:txBody>
      </p:sp>
      <p:sp>
        <p:nvSpPr>
          <p:cNvPr id="5" name="TextBox 4"/>
          <p:cNvSpPr txBox="1"/>
          <p:nvPr/>
        </p:nvSpPr>
        <p:spPr>
          <a:xfrm>
            <a:off x="10621360" y="6488668"/>
            <a:ext cx="1570686" cy="369332"/>
          </a:xfrm>
          <a:prstGeom prst="rect">
            <a:avLst/>
          </a:prstGeom>
          <a:noFill/>
        </p:spPr>
        <p:txBody>
          <a:bodyPr wrap="none" rtlCol="0">
            <a:spAutoFit/>
          </a:bodyPr>
          <a:lstStyle/>
          <a:p>
            <a:r>
              <a:rPr lang="en-US" dirty="0" smtClean="0">
                <a:solidFill>
                  <a:schemeClr val="bg1">
                    <a:lumMod val="75000"/>
                  </a:schemeClr>
                </a:solidFill>
              </a:rPr>
              <a:t>mehdi-vdora-1</a:t>
            </a:r>
            <a:endParaRPr lang="en-US" dirty="0">
              <a:solidFill>
                <a:schemeClr val="bg1">
                  <a:lumMod val="75000"/>
                </a:schemeClr>
              </a:solidFill>
            </a:endParaRPr>
          </a:p>
        </p:txBody>
      </p:sp>
    </p:spTree>
    <p:extLst>
      <p:ext uri="{BB962C8B-B14F-4D97-AF65-F5344CB8AC3E}">
        <p14:creationId xmlns:p14="http://schemas.microsoft.com/office/powerpoint/2010/main" val="37057058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Mathematica</a:t>
            </a:r>
            <a:endParaRPr lang="en-US" dirty="0"/>
          </a:p>
        </p:txBody>
      </p:sp>
      <p:sp>
        <p:nvSpPr>
          <p:cNvPr id="3" name="Text Placeholder 2"/>
          <p:cNvSpPr>
            <a:spLocks noGrp="1"/>
          </p:cNvSpPr>
          <p:nvPr>
            <p:ph type="body" idx="1"/>
          </p:nvPr>
        </p:nvSpPr>
        <p:spPr/>
        <p:txBody>
          <a:bodyPr/>
          <a:lstStyle/>
          <a:p>
            <a:r>
              <a:rPr lang="en-US" dirty="0">
                <a:solidFill>
                  <a:srgbClr val="0070C0"/>
                </a:solidFill>
              </a:rPr>
              <a:t>Assessing a Clinical Quality Measure for ADHD of Symptom Change in Order to Detect Symptom Reduction and to Examine Differences Across Clinics</a:t>
            </a:r>
            <a:endParaRPr lang="en-US" dirty="0"/>
          </a:p>
        </p:txBody>
      </p:sp>
    </p:spTree>
    <p:extLst>
      <p:ext uri="{BB962C8B-B14F-4D97-AF65-F5344CB8AC3E}">
        <p14:creationId xmlns:p14="http://schemas.microsoft.com/office/powerpoint/2010/main" val="386676321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115137"/>
            <a:ext cx="11682134" cy="1178971"/>
          </a:xfrm>
        </p:spPr>
        <p:txBody>
          <a:bodyPr>
            <a:normAutofit/>
          </a:bodyPr>
          <a:lstStyle/>
          <a:p>
            <a:r>
              <a:rPr lang="en-US" sz="3800" b="1" i="1" dirty="0" smtClean="0">
                <a:solidFill>
                  <a:srgbClr val="0070C0"/>
                </a:solidFill>
              </a:rPr>
              <a:t>Mathematica</a:t>
            </a:r>
            <a:r>
              <a:rPr lang="en-US" sz="3800" dirty="0" smtClean="0">
                <a:solidFill>
                  <a:srgbClr val="0070C0"/>
                </a:solidFill>
              </a:rPr>
              <a:t>: </a:t>
            </a:r>
            <a:r>
              <a:rPr lang="en-US" sz="3200" dirty="0" smtClean="0">
                <a:solidFill>
                  <a:srgbClr val="0070C0"/>
                </a:solidFill>
              </a:rPr>
              <a:t>Clinical </a:t>
            </a:r>
            <a:r>
              <a:rPr lang="en-US" sz="3200" dirty="0">
                <a:solidFill>
                  <a:srgbClr val="0070C0"/>
                </a:solidFill>
              </a:rPr>
              <a:t>Quality Measure for </a:t>
            </a:r>
            <a:r>
              <a:rPr lang="en-US" sz="3200" dirty="0" smtClean="0">
                <a:solidFill>
                  <a:srgbClr val="0070C0"/>
                </a:solidFill>
              </a:rPr>
              <a:t>ADHD</a:t>
            </a:r>
            <a:endParaRPr lang="en-US" sz="3200" dirty="0">
              <a:solidFill>
                <a:srgbClr val="0070C0"/>
              </a:solidFill>
            </a:endParaRPr>
          </a:p>
        </p:txBody>
      </p:sp>
      <p:sp>
        <p:nvSpPr>
          <p:cNvPr id="3" name="Content Placeholder 2"/>
          <p:cNvSpPr>
            <a:spLocks noGrp="1"/>
          </p:cNvSpPr>
          <p:nvPr>
            <p:ph idx="1"/>
          </p:nvPr>
        </p:nvSpPr>
        <p:spPr>
          <a:xfrm>
            <a:off x="185292" y="1415512"/>
            <a:ext cx="11785600" cy="4785077"/>
          </a:xfrm>
        </p:spPr>
        <p:txBody>
          <a:bodyPr>
            <a:normAutofit fontScale="92500"/>
          </a:bodyPr>
          <a:lstStyle/>
          <a:p>
            <a:r>
              <a:rPr lang="en-US" sz="2700" dirty="0" smtClean="0"/>
              <a:t>Assist </a:t>
            </a:r>
            <a:r>
              <a:rPr lang="en-US" sz="2700" dirty="0"/>
              <a:t>ONC with the continued development, electronic specification, testing and maintenance of </a:t>
            </a:r>
            <a:r>
              <a:rPr lang="en-US" sz="2700" dirty="0" smtClean="0"/>
              <a:t>an electronic </a:t>
            </a:r>
            <a:r>
              <a:rPr lang="en-US" sz="2700" dirty="0"/>
              <a:t>clinical quality measure (</a:t>
            </a:r>
            <a:r>
              <a:rPr lang="en-US" sz="2700" dirty="0" err="1"/>
              <a:t>eCQM</a:t>
            </a:r>
            <a:r>
              <a:rPr lang="en-US" sz="2700" dirty="0" smtClean="0"/>
              <a:t>)</a:t>
            </a:r>
          </a:p>
          <a:p>
            <a:endParaRPr lang="en-US" sz="2700" dirty="0" smtClean="0"/>
          </a:p>
          <a:p>
            <a:r>
              <a:rPr lang="en-US" sz="2700" dirty="0" smtClean="0"/>
              <a:t>OUHSC provided </a:t>
            </a:r>
            <a:r>
              <a:rPr lang="en-US" sz="2700" dirty="0"/>
              <a:t>input and patient-level data to assess </a:t>
            </a:r>
            <a:r>
              <a:rPr lang="en-US" sz="2700" dirty="0" smtClean="0"/>
              <a:t>scientific </a:t>
            </a:r>
            <a:r>
              <a:rPr lang="en-US" sz="2700" dirty="0"/>
              <a:t>acceptability (reliability and validity), importance (performance gap), feasibility, and usability of a clinical quality-of-care measure, which may be used in federal quality measurement programs. </a:t>
            </a:r>
          </a:p>
          <a:p>
            <a:endParaRPr lang="en-US" sz="2700" dirty="0" smtClean="0"/>
          </a:p>
          <a:p>
            <a:r>
              <a:rPr lang="en-US" sz="2700" dirty="0" smtClean="0"/>
              <a:t>Enrollment </a:t>
            </a:r>
            <a:r>
              <a:rPr lang="en-US" sz="2700" dirty="0"/>
              <a:t>Criteria: </a:t>
            </a:r>
            <a:endParaRPr lang="en-US" sz="2700" dirty="0" smtClean="0"/>
          </a:p>
          <a:p>
            <a:pPr lvl="1"/>
            <a:r>
              <a:rPr lang="en-US" sz="2300" dirty="0" smtClean="0"/>
              <a:t>Pediatric patients 4 - 18 years of age, </a:t>
            </a:r>
          </a:p>
          <a:p>
            <a:pPr lvl="1"/>
            <a:r>
              <a:rPr lang="en-US" sz="2300" dirty="0" smtClean="0"/>
              <a:t>A visit during the measurement period, </a:t>
            </a:r>
          </a:p>
          <a:p>
            <a:pPr lvl="1"/>
            <a:r>
              <a:rPr lang="en-US" sz="2300" dirty="0" smtClean="0"/>
              <a:t>Active diagnosis of ADHD</a:t>
            </a:r>
          </a:p>
          <a:p>
            <a:pPr lvl="1"/>
            <a:r>
              <a:rPr lang="en-US" sz="2300" dirty="0" smtClean="0"/>
              <a:t>Documented mean inattentive and/or hyperactive baseline subtype scores</a:t>
            </a:r>
          </a:p>
          <a:p>
            <a:endParaRPr lang="en-US" dirty="0"/>
          </a:p>
          <a:p>
            <a:endParaRPr lang="en-US" sz="2800" dirty="0"/>
          </a:p>
        </p:txBody>
      </p:sp>
    </p:spTree>
    <p:extLst>
      <p:ext uri="{BB962C8B-B14F-4D97-AF65-F5344CB8AC3E}">
        <p14:creationId xmlns:p14="http://schemas.microsoft.com/office/powerpoint/2010/main" val="19680329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629" y="240434"/>
            <a:ext cx="10515600" cy="665653"/>
          </a:xfrm>
        </p:spPr>
        <p:txBody>
          <a:bodyPr>
            <a:normAutofit fontScale="90000"/>
          </a:bodyPr>
          <a:lstStyle/>
          <a:p>
            <a:r>
              <a:rPr lang="en-US" b="1" i="1" dirty="0">
                <a:solidFill>
                  <a:srgbClr val="0070C0"/>
                </a:solidFill>
              </a:rPr>
              <a:t>Mathematica</a:t>
            </a:r>
            <a:endParaRPr lang="en-US" dirty="0"/>
          </a:p>
        </p:txBody>
      </p:sp>
      <p:pic>
        <p:nvPicPr>
          <p:cNvPr id="4" name="Picture 3"/>
          <p:cNvPicPr>
            <a:picLocks noChangeAspect="1"/>
          </p:cNvPicPr>
          <p:nvPr/>
        </p:nvPicPr>
        <p:blipFill>
          <a:blip r:embed="rId2"/>
          <a:stretch>
            <a:fillRect/>
          </a:stretch>
        </p:blipFill>
        <p:spPr>
          <a:xfrm>
            <a:off x="4080164" y="551846"/>
            <a:ext cx="6734211" cy="4106099"/>
          </a:xfrm>
          <a:prstGeom prst="rect">
            <a:avLst/>
          </a:prstGeom>
        </p:spPr>
      </p:pic>
      <p:pic>
        <p:nvPicPr>
          <p:cNvPr id="5" name="Picture 4"/>
          <p:cNvPicPr>
            <a:picLocks noChangeAspect="1"/>
          </p:cNvPicPr>
          <p:nvPr/>
        </p:nvPicPr>
        <p:blipFill>
          <a:blip r:embed="rId3"/>
          <a:stretch>
            <a:fillRect/>
          </a:stretch>
        </p:blipFill>
        <p:spPr>
          <a:xfrm>
            <a:off x="2651759" y="4829489"/>
            <a:ext cx="9339869" cy="1758240"/>
          </a:xfrm>
          <a:prstGeom prst="rect">
            <a:avLst/>
          </a:prstGeom>
        </p:spPr>
      </p:pic>
      <p:sp>
        <p:nvSpPr>
          <p:cNvPr id="8" name="Rectangle 7"/>
          <p:cNvSpPr/>
          <p:nvPr/>
        </p:nvSpPr>
        <p:spPr>
          <a:xfrm>
            <a:off x="9185564" y="3798916"/>
            <a:ext cx="1521229" cy="157942"/>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651759" y="5660967"/>
            <a:ext cx="490452" cy="926762"/>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79776" y="1350855"/>
            <a:ext cx="3225338" cy="2862322"/>
          </a:xfrm>
          <a:prstGeom prst="rect">
            <a:avLst/>
          </a:prstGeom>
          <a:noFill/>
        </p:spPr>
        <p:txBody>
          <a:bodyPr wrap="square" rtlCol="0">
            <a:spAutoFit/>
          </a:bodyPr>
          <a:lstStyle/>
          <a:p>
            <a:r>
              <a:rPr lang="en-US" dirty="0" smtClean="0"/>
              <a:t>This project required the application of </a:t>
            </a:r>
            <a:r>
              <a:rPr lang="en-US" b="1" u="sng" dirty="0" smtClean="0">
                <a:solidFill>
                  <a:srgbClr val="FF0000"/>
                </a:solidFill>
              </a:rPr>
              <a:t>value sets</a:t>
            </a:r>
            <a:r>
              <a:rPr lang="en-US" dirty="0" smtClean="0"/>
              <a:t>, defined as lists of codes and corresponding terms, from NLM-hosted standard clinical vocabularies (SNOMED, </a:t>
            </a:r>
            <a:r>
              <a:rPr lang="en-US" dirty="0" err="1" smtClean="0"/>
              <a:t>RxNorm</a:t>
            </a:r>
            <a:r>
              <a:rPr lang="en-US" dirty="0" smtClean="0"/>
              <a:t>, LOINC, and others) that define clinical concepts to support interoperable health information exchange.</a:t>
            </a:r>
          </a:p>
        </p:txBody>
      </p:sp>
    </p:spTree>
    <p:extLst>
      <p:ext uri="{BB962C8B-B14F-4D97-AF65-F5344CB8AC3E}">
        <p14:creationId xmlns:p14="http://schemas.microsoft.com/office/powerpoint/2010/main" val="26005746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Pharmacist-led T2DM Care</a:t>
            </a:r>
            <a:endParaRPr lang="en-US" sz="7200" b="1" i="1" dirty="0"/>
          </a:p>
        </p:txBody>
      </p:sp>
      <p:sp>
        <p:nvSpPr>
          <p:cNvPr id="3" name="Text Placeholder 2"/>
          <p:cNvSpPr>
            <a:spLocks noGrp="1"/>
          </p:cNvSpPr>
          <p:nvPr>
            <p:ph type="body" idx="1"/>
          </p:nvPr>
        </p:nvSpPr>
        <p:spPr/>
        <p:txBody>
          <a:bodyPr/>
          <a:lstStyle/>
          <a:p>
            <a:r>
              <a:rPr lang="en-US" dirty="0">
                <a:solidFill>
                  <a:srgbClr val="0070C0"/>
                </a:solidFill>
              </a:rPr>
              <a:t>Long-term Clinical Outcomes of Pharmacist-led Care in Type 2 Diabetes Mellitus</a:t>
            </a:r>
            <a:endParaRPr lang="en-US" dirty="0"/>
          </a:p>
        </p:txBody>
      </p:sp>
      <p:sp>
        <p:nvSpPr>
          <p:cNvPr id="4" name="TextBox 3"/>
          <p:cNvSpPr txBox="1"/>
          <p:nvPr/>
        </p:nvSpPr>
        <p:spPr>
          <a:xfrm>
            <a:off x="10316678" y="6488668"/>
            <a:ext cx="1875322" cy="369332"/>
          </a:xfrm>
          <a:prstGeom prst="rect">
            <a:avLst/>
          </a:prstGeom>
          <a:noFill/>
        </p:spPr>
        <p:txBody>
          <a:bodyPr wrap="none" rtlCol="0">
            <a:spAutoFit/>
          </a:bodyPr>
          <a:lstStyle/>
          <a:p>
            <a:r>
              <a:rPr lang="en-US" dirty="0" smtClean="0">
                <a:solidFill>
                  <a:schemeClr val="bg1">
                    <a:lumMod val="75000"/>
                  </a:schemeClr>
                </a:solidFill>
              </a:rPr>
              <a:t>truong-diabetes-1</a:t>
            </a:r>
            <a:endParaRPr lang="en-US" dirty="0">
              <a:solidFill>
                <a:schemeClr val="bg1">
                  <a:lumMod val="75000"/>
                </a:schemeClr>
              </a:solidFill>
            </a:endParaRPr>
          </a:p>
        </p:txBody>
      </p:sp>
    </p:spTree>
    <p:extLst>
      <p:ext uri="{BB962C8B-B14F-4D97-AF65-F5344CB8AC3E}">
        <p14:creationId xmlns:p14="http://schemas.microsoft.com/office/powerpoint/2010/main" val="13610107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9554"/>
            <a:ext cx="11682134" cy="1364528"/>
          </a:xfrm>
        </p:spPr>
        <p:txBody>
          <a:bodyPr>
            <a:normAutofit/>
          </a:bodyPr>
          <a:lstStyle/>
          <a:p>
            <a:r>
              <a:rPr lang="en-US" b="1" i="1" dirty="0">
                <a:solidFill>
                  <a:srgbClr val="0070C0"/>
                </a:solidFill>
              </a:rPr>
              <a:t>Pharmacist-led T2DM Care</a:t>
            </a:r>
            <a:endParaRPr lang="en-US" dirty="0">
              <a:solidFill>
                <a:srgbClr val="0070C0"/>
              </a:solidFill>
            </a:endParaRPr>
          </a:p>
        </p:txBody>
      </p:sp>
      <p:sp>
        <p:nvSpPr>
          <p:cNvPr id="3" name="Content Placeholder 2"/>
          <p:cNvSpPr>
            <a:spLocks noGrp="1"/>
          </p:cNvSpPr>
          <p:nvPr>
            <p:ph idx="1"/>
          </p:nvPr>
        </p:nvSpPr>
        <p:spPr>
          <a:xfrm>
            <a:off x="185292" y="1504895"/>
            <a:ext cx="11785600" cy="5253361"/>
          </a:xfrm>
        </p:spPr>
        <p:txBody>
          <a:bodyPr>
            <a:normAutofit fontScale="92500" lnSpcReduction="20000"/>
          </a:bodyPr>
          <a:lstStyle/>
          <a:p>
            <a:r>
              <a:rPr lang="en-US" dirty="0" smtClean="0"/>
              <a:t>This was a multi-center</a:t>
            </a:r>
            <a:r>
              <a:rPr lang="en-US" dirty="0"/>
              <a:t>, retrospective cohort </a:t>
            </a:r>
            <a:r>
              <a:rPr lang="en-US" dirty="0" smtClean="0"/>
              <a:t>study. </a:t>
            </a:r>
            <a:endParaRPr lang="en-US" sz="2700" dirty="0" smtClean="0"/>
          </a:p>
          <a:p>
            <a:endParaRPr lang="en-US" sz="2700" dirty="0" smtClean="0"/>
          </a:p>
          <a:p>
            <a:r>
              <a:rPr lang="en-US" sz="2700" dirty="0" smtClean="0"/>
              <a:t>Primary Aim: </a:t>
            </a:r>
            <a:r>
              <a:rPr lang="en-US" dirty="0" smtClean="0"/>
              <a:t>To </a:t>
            </a:r>
            <a:r>
              <a:rPr lang="en-US" dirty="0"/>
              <a:t>determine the long-term clinical outcomes </a:t>
            </a:r>
            <a:r>
              <a:rPr lang="en-US" dirty="0" smtClean="0"/>
              <a:t>of </a:t>
            </a:r>
            <a:r>
              <a:rPr lang="en-US" dirty="0"/>
              <a:t>pharmacist-led care in </a:t>
            </a:r>
            <a:r>
              <a:rPr lang="en-US" dirty="0" smtClean="0"/>
              <a:t>comparison </a:t>
            </a:r>
            <a:r>
              <a:rPr lang="en-US" dirty="0"/>
              <a:t>to non-pharmacist led care in type 2 diabetes</a:t>
            </a:r>
            <a:r>
              <a:rPr lang="en-US" dirty="0" smtClean="0"/>
              <a:t>.</a:t>
            </a:r>
          </a:p>
          <a:p>
            <a:pPr lvl="1"/>
            <a:r>
              <a:rPr lang="en-US" sz="2000" dirty="0" smtClean="0">
                <a:solidFill>
                  <a:schemeClr val="bg1">
                    <a:lumMod val="50000"/>
                  </a:schemeClr>
                </a:solidFill>
              </a:rPr>
              <a:t>Change </a:t>
            </a:r>
            <a:r>
              <a:rPr lang="en-US" sz="2000" dirty="0">
                <a:solidFill>
                  <a:schemeClr val="bg1">
                    <a:lumMod val="50000"/>
                  </a:schemeClr>
                </a:solidFill>
              </a:rPr>
              <a:t>in </a:t>
            </a:r>
            <a:r>
              <a:rPr lang="en-US" sz="2000" dirty="0" smtClean="0">
                <a:solidFill>
                  <a:schemeClr val="bg1">
                    <a:lumMod val="50000"/>
                  </a:schemeClr>
                </a:solidFill>
              </a:rPr>
              <a:t>HgbA1c </a:t>
            </a:r>
            <a:r>
              <a:rPr lang="en-US" sz="2000" dirty="0">
                <a:solidFill>
                  <a:schemeClr val="bg1">
                    <a:lumMod val="50000"/>
                  </a:schemeClr>
                </a:solidFill>
              </a:rPr>
              <a:t>from s</a:t>
            </a:r>
            <a:r>
              <a:rPr lang="en-US" sz="2000" dirty="0" smtClean="0">
                <a:solidFill>
                  <a:schemeClr val="bg1">
                    <a:lumMod val="50000"/>
                  </a:schemeClr>
                </a:solidFill>
              </a:rPr>
              <a:t>tart </a:t>
            </a:r>
            <a:r>
              <a:rPr lang="en-US" sz="2000" dirty="0">
                <a:solidFill>
                  <a:schemeClr val="bg1">
                    <a:lumMod val="50000"/>
                  </a:schemeClr>
                </a:solidFill>
              </a:rPr>
              <a:t>date up to 5 years of </a:t>
            </a:r>
            <a:r>
              <a:rPr lang="en-US" sz="2000" dirty="0" smtClean="0">
                <a:solidFill>
                  <a:schemeClr val="bg1">
                    <a:lumMod val="50000"/>
                  </a:schemeClr>
                </a:solidFill>
              </a:rPr>
              <a:t>follow-up</a:t>
            </a:r>
          </a:p>
          <a:p>
            <a:pPr lvl="1"/>
            <a:r>
              <a:rPr lang="en-US" sz="2000" dirty="0" smtClean="0">
                <a:solidFill>
                  <a:schemeClr val="bg1">
                    <a:lumMod val="50000"/>
                  </a:schemeClr>
                </a:solidFill>
              </a:rPr>
              <a:t>Time </a:t>
            </a:r>
            <a:r>
              <a:rPr lang="en-US" sz="2000" dirty="0">
                <a:solidFill>
                  <a:schemeClr val="bg1">
                    <a:lumMod val="50000"/>
                  </a:schemeClr>
                </a:solidFill>
              </a:rPr>
              <a:t>to patient-specific </a:t>
            </a:r>
            <a:r>
              <a:rPr lang="en-US" sz="2000" dirty="0" smtClean="0">
                <a:solidFill>
                  <a:schemeClr val="bg1">
                    <a:lumMod val="50000"/>
                  </a:schemeClr>
                </a:solidFill>
              </a:rPr>
              <a:t>HgbA1c goal</a:t>
            </a:r>
          </a:p>
          <a:p>
            <a:pPr lvl="1"/>
            <a:r>
              <a:rPr lang="en-US" sz="2000" dirty="0">
                <a:solidFill>
                  <a:schemeClr val="bg1">
                    <a:lumMod val="50000"/>
                  </a:schemeClr>
                </a:solidFill>
              </a:rPr>
              <a:t>D</a:t>
            </a:r>
            <a:r>
              <a:rPr lang="en-US" sz="2000" dirty="0" smtClean="0">
                <a:solidFill>
                  <a:schemeClr val="bg1">
                    <a:lumMod val="50000"/>
                  </a:schemeClr>
                </a:solidFill>
              </a:rPr>
              <a:t>uration </a:t>
            </a:r>
            <a:r>
              <a:rPr lang="en-US" sz="2000" dirty="0">
                <a:solidFill>
                  <a:schemeClr val="bg1">
                    <a:lumMod val="50000"/>
                  </a:schemeClr>
                </a:solidFill>
              </a:rPr>
              <a:t>of </a:t>
            </a:r>
            <a:r>
              <a:rPr lang="en-US" sz="2000" dirty="0" smtClean="0">
                <a:solidFill>
                  <a:schemeClr val="bg1">
                    <a:lumMod val="50000"/>
                  </a:schemeClr>
                </a:solidFill>
              </a:rPr>
              <a:t>HgbA1c </a:t>
            </a:r>
            <a:r>
              <a:rPr lang="en-US" sz="2000" dirty="0">
                <a:solidFill>
                  <a:schemeClr val="bg1">
                    <a:lumMod val="50000"/>
                  </a:schemeClr>
                </a:solidFill>
              </a:rPr>
              <a:t>at or below patient-specific goal from initial attainment of goal until loss of </a:t>
            </a:r>
            <a:r>
              <a:rPr lang="en-US" sz="2000" dirty="0" smtClean="0">
                <a:solidFill>
                  <a:schemeClr val="bg1">
                    <a:lumMod val="50000"/>
                  </a:schemeClr>
                </a:solidFill>
              </a:rPr>
              <a:t>goal</a:t>
            </a:r>
          </a:p>
          <a:p>
            <a:pPr lvl="1"/>
            <a:r>
              <a:rPr lang="en-US" sz="2000" dirty="0">
                <a:solidFill>
                  <a:schemeClr val="bg1">
                    <a:lumMod val="50000"/>
                  </a:schemeClr>
                </a:solidFill>
              </a:rPr>
              <a:t>P</a:t>
            </a:r>
            <a:r>
              <a:rPr lang="en-US" sz="2000" dirty="0" smtClean="0">
                <a:solidFill>
                  <a:schemeClr val="bg1">
                    <a:lumMod val="50000"/>
                  </a:schemeClr>
                </a:solidFill>
              </a:rPr>
              <a:t>ercentage </a:t>
            </a:r>
            <a:r>
              <a:rPr lang="en-US" sz="2000" dirty="0">
                <a:solidFill>
                  <a:schemeClr val="bg1">
                    <a:lumMod val="50000"/>
                  </a:schemeClr>
                </a:solidFill>
              </a:rPr>
              <a:t>of time at which </a:t>
            </a:r>
            <a:r>
              <a:rPr lang="en-US" sz="2000" dirty="0" smtClean="0">
                <a:solidFill>
                  <a:schemeClr val="bg1">
                    <a:lumMod val="50000"/>
                  </a:schemeClr>
                </a:solidFill>
              </a:rPr>
              <a:t>HgbA1c </a:t>
            </a:r>
            <a:r>
              <a:rPr lang="en-US" sz="2000" dirty="0">
                <a:solidFill>
                  <a:schemeClr val="bg1">
                    <a:lumMod val="50000"/>
                  </a:schemeClr>
                </a:solidFill>
              </a:rPr>
              <a:t>is at or below patient-specific </a:t>
            </a:r>
            <a:r>
              <a:rPr lang="en-US" sz="2000" dirty="0" smtClean="0">
                <a:solidFill>
                  <a:schemeClr val="bg1">
                    <a:lumMod val="50000"/>
                  </a:schemeClr>
                </a:solidFill>
              </a:rPr>
              <a:t>goal</a:t>
            </a:r>
          </a:p>
          <a:p>
            <a:pPr lvl="1"/>
            <a:r>
              <a:rPr lang="en-US" sz="2000" dirty="0">
                <a:solidFill>
                  <a:schemeClr val="bg1">
                    <a:lumMod val="50000"/>
                  </a:schemeClr>
                </a:solidFill>
              </a:rPr>
              <a:t>Y</a:t>
            </a:r>
            <a:r>
              <a:rPr lang="en-US" sz="2000" dirty="0" smtClean="0">
                <a:solidFill>
                  <a:schemeClr val="bg1">
                    <a:lumMod val="50000"/>
                  </a:schemeClr>
                </a:solidFill>
              </a:rPr>
              <a:t>early </a:t>
            </a:r>
            <a:r>
              <a:rPr lang="en-US" sz="2000" dirty="0">
                <a:solidFill>
                  <a:schemeClr val="bg1">
                    <a:lumMod val="50000"/>
                  </a:schemeClr>
                </a:solidFill>
              </a:rPr>
              <a:t>completion of select components of the comprehensive diabetes medical </a:t>
            </a:r>
            <a:r>
              <a:rPr lang="en-US" sz="2000" dirty="0" smtClean="0">
                <a:solidFill>
                  <a:schemeClr val="bg1">
                    <a:lumMod val="50000"/>
                  </a:schemeClr>
                </a:solidFill>
              </a:rPr>
              <a:t>evaluation</a:t>
            </a:r>
          </a:p>
          <a:p>
            <a:pPr lvl="1"/>
            <a:r>
              <a:rPr lang="en-US" sz="2100" dirty="0">
                <a:solidFill>
                  <a:schemeClr val="bg1">
                    <a:lumMod val="50000"/>
                  </a:schemeClr>
                </a:solidFill>
              </a:rPr>
              <a:t>Included patients will be followed for a 5-year period. </a:t>
            </a:r>
          </a:p>
          <a:p>
            <a:endParaRPr lang="en-US" sz="2700" dirty="0" smtClean="0">
              <a:solidFill>
                <a:schemeClr val="bg1">
                  <a:lumMod val="50000"/>
                </a:schemeClr>
              </a:solidFill>
            </a:endParaRPr>
          </a:p>
          <a:p>
            <a:r>
              <a:rPr lang="en-US" sz="2700" dirty="0" smtClean="0">
                <a:solidFill>
                  <a:schemeClr val="bg1">
                    <a:lumMod val="50000"/>
                  </a:schemeClr>
                </a:solidFill>
              </a:rPr>
              <a:t>Enrollment </a:t>
            </a:r>
            <a:r>
              <a:rPr lang="en-US" sz="2700" dirty="0">
                <a:solidFill>
                  <a:schemeClr val="bg1">
                    <a:lumMod val="50000"/>
                  </a:schemeClr>
                </a:solidFill>
              </a:rPr>
              <a:t>Criteria: </a:t>
            </a:r>
            <a:endParaRPr lang="en-US" sz="2700" dirty="0" smtClean="0">
              <a:solidFill>
                <a:schemeClr val="bg1">
                  <a:lumMod val="50000"/>
                </a:schemeClr>
              </a:solidFill>
            </a:endParaRPr>
          </a:p>
          <a:p>
            <a:pPr lvl="1"/>
            <a:r>
              <a:rPr lang="en-US" sz="2300" dirty="0" smtClean="0">
                <a:solidFill>
                  <a:schemeClr val="bg1">
                    <a:lumMod val="50000"/>
                  </a:schemeClr>
                </a:solidFill>
              </a:rPr>
              <a:t>Patients ages 18 years or greater</a:t>
            </a:r>
          </a:p>
          <a:p>
            <a:pPr lvl="1"/>
            <a:r>
              <a:rPr lang="en-US" sz="2300" dirty="0" smtClean="0">
                <a:solidFill>
                  <a:schemeClr val="bg1">
                    <a:lumMod val="50000"/>
                  </a:schemeClr>
                </a:solidFill>
              </a:rPr>
              <a:t>Initial appointment for management of Type II DM between 1-1-2008 and 12-31-2011</a:t>
            </a:r>
          </a:p>
          <a:p>
            <a:pPr lvl="1"/>
            <a:r>
              <a:rPr lang="en-US" sz="2300" dirty="0" smtClean="0">
                <a:solidFill>
                  <a:schemeClr val="bg1">
                    <a:lumMod val="50000"/>
                  </a:schemeClr>
                </a:solidFill>
              </a:rPr>
              <a:t>Patients are excluded if pregnant, if continuous care is not maintained for a period of 9 months, or if initial HgbA1c &lt;= 7.0%.</a:t>
            </a:r>
          </a:p>
          <a:p>
            <a:endParaRPr lang="en-US" dirty="0"/>
          </a:p>
          <a:p>
            <a:endParaRPr lang="en-US" sz="2800" dirty="0"/>
          </a:p>
        </p:txBody>
      </p:sp>
      <p:sp>
        <p:nvSpPr>
          <p:cNvPr id="5" name="TextBox 4"/>
          <p:cNvSpPr txBox="1"/>
          <p:nvPr/>
        </p:nvSpPr>
        <p:spPr>
          <a:xfrm>
            <a:off x="10316678" y="6488668"/>
            <a:ext cx="1875322" cy="369332"/>
          </a:xfrm>
          <a:prstGeom prst="rect">
            <a:avLst/>
          </a:prstGeom>
          <a:noFill/>
        </p:spPr>
        <p:txBody>
          <a:bodyPr wrap="none" rtlCol="0">
            <a:spAutoFit/>
          </a:bodyPr>
          <a:lstStyle/>
          <a:p>
            <a:r>
              <a:rPr lang="en-US" dirty="0" smtClean="0">
                <a:solidFill>
                  <a:schemeClr val="bg1">
                    <a:lumMod val="75000"/>
                  </a:schemeClr>
                </a:solidFill>
              </a:rPr>
              <a:t>truong-diabetes-1</a:t>
            </a:r>
            <a:endParaRPr lang="en-US" dirty="0">
              <a:solidFill>
                <a:schemeClr val="bg1">
                  <a:lumMod val="75000"/>
                </a:schemeClr>
              </a:solidFill>
            </a:endParaRPr>
          </a:p>
        </p:txBody>
      </p:sp>
    </p:spTree>
    <p:extLst>
      <p:ext uri="{BB962C8B-B14F-4D97-AF65-F5344CB8AC3E}">
        <p14:creationId xmlns:p14="http://schemas.microsoft.com/office/powerpoint/2010/main" val="337065697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0011" y="207183"/>
            <a:ext cx="10515600" cy="1325563"/>
          </a:xfrm>
        </p:spPr>
        <p:txBody>
          <a:bodyPr>
            <a:normAutofit/>
          </a:bodyPr>
          <a:lstStyle/>
          <a:p>
            <a:r>
              <a:rPr lang="en-US" b="1" i="1" dirty="0">
                <a:solidFill>
                  <a:srgbClr val="0070C0"/>
                </a:solidFill>
              </a:rPr>
              <a:t>Pharmacist-led T2DM Care</a:t>
            </a:r>
            <a:endParaRPr lang="en-US" dirty="0"/>
          </a:p>
        </p:txBody>
      </p:sp>
      <p:sp>
        <p:nvSpPr>
          <p:cNvPr id="3" name="Content Placeholder 2"/>
          <p:cNvSpPr>
            <a:spLocks noGrp="1"/>
          </p:cNvSpPr>
          <p:nvPr>
            <p:ph idx="1"/>
          </p:nvPr>
        </p:nvSpPr>
        <p:spPr>
          <a:xfrm>
            <a:off x="73776" y="1724891"/>
            <a:ext cx="11927724" cy="4564294"/>
          </a:xfrm>
        </p:spPr>
        <p:txBody>
          <a:bodyPr/>
          <a:lstStyle/>
          <a:p>
            <a:pPr marL="0" indent="0">
              <a:buNone/>
            </a:pPr>
            <a:r>
              <a:rPr lang="en-US" dirty="0" smtClean="0">
                <a:solidFill>
                  <a:schemeClr val="bg1">
                    <a:lumMod val="50000"/>
                  </a:schemeClr>
                </a:solidFill>
              </a:rPr>
              <a:t>For each cohort, six tables were provided using 4 main-stem sources:</a:t>
            </a:r>
          </a:p>
          <a:p>
            <a:pPr lvl="1"/>
            <a:r>
              <a:rPr lang="en-US" dirty="0" smtClean="0">
                <a:solidFill>
                  <a:schemeClr val="bg1">
                    <a:lumMod val="50000"/>
                  </a:schemeClr>
                </a:solidFill>
              </a:rPr>
              <a:t>A list of included patients and relevant demographics</a:t>
            </a:r>
          </a:p>
          <a:p>
            <a:pPr lvl="1"/>
            <a:r>
              <a:rPr lang="en-US" dirty="0" smtClean="0">
                <a:solidFill>
                  <a:schemeClr val="bg1">
                    <a:lumMod val="50000"/>
                  </a:schemeClr>
                </a:solidFill>
              </a:rPr>
              <a:t>Unique 5-year study period triggered by initial Type II DM management</a:t>
            </a:r>
          </a:p>
          <a:p>
            <a:pPr lvl="1"/>
            <a:r>
              <a:rPr lang="en-US" dirty="0" smtClean="0">
                <a:solidFill>
                  <a:schemeClr val="bg1">
                    <a:lumMod val="50000"/>
                  </a:schemeClr>
                </a:solidFill>
              </a:rPr>
              <a:t>A comprehensive appointment history</a:t>
            </a:r>
          </a:p>
          <a:p>
            <a:pPr lvl="1"/>
            <a:r>
              <a:rPr lang="en-US" dirty="0" smtClean="0">
                <a:solidFill>
                  <a:schemeClr val="bg1">
                    <a:lumMod val="50000"/>
                  </a:schemeClr>
                </a:solidFill>
              </a:rPr>
              <a:t>Active diagnoses</a:t>
            </a:r>
          </a:p>
          <a:p>
            <a:pPr lvl="1"/>
            <a:r>
              <a:rPr lang="en-US" dirty="0" smtClean="0">
                <a:solidFill>
                  <a:schemeClr val="bg1">
                    <a:lumMod val="50000"/>
                  </a:schemeClr>
                </a:solidFill>
              </a:rPr>
              <a:t>Active medications</a:t>
            </a:r>
          </a:p>
          <a:p>
            <a:pPr lvl="1"/>
            <a:r>
              <a:rPr lang="en-US" dirty="0" smtClean="0">
                <a:solidFill>
                  <a:schemeClr val="bg1">
                    <a:lumMod val="50000"/>
                  </a:schemeClr>
                </a:solidFill>
              </a:rPr>
              <a:t>Clinical outcomes to include HbgA1c, blood pressure, diabetic eye and foot exams, influenza and pneumococcal vaccines, lipid profile, and nephropathy</a:t>
            </a:r>
          </a:p>
          <a:p>
            <a:endParaRPr lang="en-US" dirty="0" smtClean="0">
              <a:solidFill>
                <a:schemeClr val="bg1">
                  <a:lumMod val="50000"/>
                </a:schemeClr>
              </a:solidFill>
            </a:endParaRPr>
          </a:p>
          <a:p>
            <a:pPr lvl="2"/>
            <a:endParaRPr lang="en-US" dirty="0" smtClean="0">
              <a:solidFill>
                <a:schemeClr val="bg1">
                  <a:lumMod val="50000"/>
                </a:schemeClr>
              </a:solidFill>
            </a:endParaRPr>
          </a:p>
          <a:p>
            <a:pPr lvl="1"/>
            <a:endParaRPr lang="en-US" dirty="0">
              <a:solidFill>
                <a:schemeClr val="bg1">
                  <a:lumMod val="50000"/>
                </a:schemeClr>
              </a:solidFill>
            </a:endParaRPr>
          </a:p>
        </p:txBody>
      </p:sp>
      <p:sp>
        <p:nvSpPr>
          <p:cNvPr id="4" name="TextBox 3"/>
          <p:cNvSpPr txBox="1"/>
          <p:nvPr/>
        </p:nvSpPr>
        <p:spPr>
          <a:xfrm>
            <a:off x="10316678" y="6488668"/>
            <a:ext cx="1875322" cy="369332"/>
          </a:xfrm>
          <a:prstGeom prst="rect">
            <a:avLst/>
          </a:prstGeom>
          <a:noFill/>
        </p:spPr>
        <p:txBody>
          <a:bodyPr wrap="none" rtlCol="0">
            <a:spAutoFit/>
          </a:bodyPr>
          <a:lstStyle/>
          <a:p>
            <a:r>
              <a:rPr lang="en-US" dirty="0" smtClean="0">
                <a:solidFill>
                  <a:schemeClr val="bg1">
                    <a:lumMod val="75000"/>
                  </a:schemeClr>
                </a:solidFill>
              </a:rPr>
              <a:t>truong-diabetes-1</a:t>
            </a:r>
            <a:endParaRPr lang="en-US" dirty="0">
              <a:solidFill>
                <a:schemeClr val="bg1">
                  <a:lumMod val="75000"/>
                </a:schemeClr>
              </a:solidFill>
            </a:endParaRPr>
          </a:p>
        </p:txBody>
      </p:sp>
    </p:spTree>
    <p:extLst>
      <p:ext uri="{BB962C8B-B14F-4D97-AF65-F5344CB8AC3E}">
        <p14:creationId xmlns:p14="http://schemas.microsoft.com/office/powerpoint/2010/main" val="25910612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Diabetic Transitions of Care</a:t>
            </a:r>
            <a:endParaRPr lang="en-US" sz="7200" b="1" i="1" dirty="0"/>
          </a:p>
        </p:txBody>
      </p:sp>
      <p:sp>
        <p:nvSpPr>
          <p:cNvPr id="3" name="Text Placeholder 2"/>
          <p:cNvSpPr>
            <a:spLocks noGrp="1"/>
          </p:cNvSpPr>
          <p:nvPr>
            <p:ph type="body" idx="1"/>
          </p:nvPr>
        </p:nvSpPr>
        <p:spPr/>
        <p:txBody>
          <a:bodyPr/>
          <a:lstStyle/>
          <a:p>
            <a:r>
              <a:rPr lang="en-US" dirty="0">
                <a:solidFill>
                  <a:srgbClr val="0070C0"/>
                </a:solidFill>
              </a:rPr>
              <a:t>An assessment of a newly initiated transitions of care clinic at an academic health center</a:t>
            </a:r>
            <a:endParaRPr lang="en-US" dirty="0"/>
          </a:p>
        </p:txBody>
      </p:sp>
      <p:sp>
        <p:nvSpPr>
          <p:cNvPr id="4" name="TextBox 3"/>
          <p:cNvSpPr txBox="1"/>
          <p:nvPr/>
        </p:nvSpPr>
        <p:spPr>
          <a:xfrm>
            <a:off x="9670091" y="6488668"/>
            <a:ext cx="2521909" cy="369332"/>
          </a:xfrm>
          <a:prstGeom prst="rect">
            <a:avLst/>
          </a:prstGeom>
          <a:noFill/>
        </p:spPr>
        <p:txBody>
          <a:bodyPr wrap="none" rtlCol="0">
            <a:spAutoFit/>
          </a:bodyPr>
          <a:lstStyle/>
          <a:p>
            <a:r>
              <a:rPr lang="en-US" dirty="0" smtClean="0">
                <a:solidFill>
                  <a:schemeClr val="bg1">
                    <a:lumMod val="75000"/>
                  </a:schemeClr>
                </a:solidFill>
              </a:rPr>
              <a:t>truong-transition-clinic-1</a:t>
            </a:r>
            <a:endParaRPr lang="en-US" dirty="0">
              <a:solidFill>
                <a:schemeClr val="bg1">
                  <a:lumMod val="75000"/>
                </a:schemeClr>
              </a:solidFill>
            </a:endParaRPr>
          </a:p>
        </p:txBody>
      </p:sp>
    </p:spTree>
    <p:extLst>
      <p:ext uri="{BB962C8B-B14F-4D97-AF65-F5344CB8AC3E}">
        <p14:creationId xmlns:p14="http://schemas.microsoft.com/office/powerpoint/2010/main" val="192554609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9554"/>
            <a:ext cx="11682134" cy="1364528"/>
          </a:xfrm>
        </p:spPr>
        <p:txBody>
          <a:bodyPr>
            <a:normAutofit/>
          </a:bodyPr>
          <a:lstStyle/>
          <a:p>
            <a:r>
              <a:rPr lang="en-US" b="1" i="1" dirty="0">
                <a:solidFill>
                  <a:srgbClr val="0070C0"/>
                </a:solidFill>
              </a:rPr>
              <a:t>Diabetic Transitions of Care</a:t>
            </a:r>
          </a:p>
        </p:txBody>
      </p:sp>
      <p:sp>
        <p:nvSpPr>
          <p:cNvPr id="3" name="Content Placeholder 2"/>
          <p:cNvSpPr>
            <a:spLocks noGrp="1"/>
          </p:cNvSpPr>
          <p:nvPr>
            <p:ph idx="1"/>
          </p:nvPr>
        </p:nvSpPr>
        <p:spPr>
          <a:xfrm>
            <a:off x="185292" y="1609397"/>
            <a:ext cx="11785600" cy="4779527"/>
          </a:xfrm>
        </p:spPr>
        <p:txBody>
          <a:bodyPr>
            <a:normAutofit fontScale="92500" lnSpcReduction="10000"/>
          </a:bodyPr>
          <a:lstStyle/>
          <a:p>
            <a:r>
              <a:rPr lang="en-US" dirty="0" smtClean="0"/>
              <a:t>Retrospective, observational study</a:t>
            </a:r>
            <a:endParaRPr lang="en-US" sz="2700" dirty="0" smtClean="0"/>
          </a:p>
          <a:p>
            <a:endParaRPr lang="en-US" sz="2700" dirty="0" smtClean="0"/>
          </a:p>
          <a:p>
            <a:r>
              <a:rPr lang="en-US" sz="2700" dirty="0" smtClean="0"/>
              <a:t>Study Aims: </a:t>
            </a:r>
          </a:p>
          <a:p>
            <a:pPr lvl="1"/>
            <a:r>
              <a:rPr lang="en-US" dirty="0" smtClean="0">
                <a:solidFill>
                  <a:schemeClr val="bg1">
                    <a:lumMod val="50000"/>
                  </a:schemeClr>
                </a:solidFill>
              </a:rPr>
              <a:t>all-cause </a:t>
            </a:r>
            <a:r>
              <a:rPr lang="en-US" dirty="0">
                <a:solidFill>
                  <a:schemeClr val="bg1">
                    <a:lumMod val="50000"/>
                  </a:schemeClr>
                </a:solidFill>
              </a:rPr>
              <a:t>hospital admissions 1 year pre- and post-transitions of care clinic intervention</a:t>
            </a:r>
          </a:p>
          <a:p>
            <a:pPr lvl="1"/>
            <a:r>
              <a:rPr lang="en-US" dirty="0" smtClean="0">
                <a:solidFill>
                  <a:schemeClr val="bg1">
                    <a:lumMod val="50000"/>
                  </a:schemeClr>
                </a:solidFill>
              </a:rPr>
              <a:t>30-day </a:t>
            </a:r>
            <a:r>
              <a:rPr lang="en-US" dirty="0">
                <a:solidFill>
                  <a:schemeClr val="bg1">
                    <a:lumMod val="50000"/>
                  </a:schemeClr>
                </a:solidFill>
              </a:rPr>
              <a:t>all-cause readmissions pre- and post-transitions of care clinic intervention</a:t>
            </a:r>
          </a:p>
          <a:p>
            <a:pPr lvl="1"/>
            <a:r>
              <a:rPr lang="en-US" dirty="0" smtClean="0">
                <a:solidFill>
                  <a:schemeClr val="bg1">
                    <a:lumMod val="50000"/>
                  </a:schemeClr>
                </a:solidFill>
              </a:rPr>
              <a:t>all-cause </a:t>
            </a:r>
            <a:r>
              <a:rPr lang="en-US" dirty="0">
                <a:solidFill>
                  <a:schemeClr val="bg1">
                    <a:lumMod val="50000"/>
                  </a:schemeClr>
                </a:solidFill>
              </a:rPr>
              <a:t>emergency department (ED) utilization 1 year pre- and post-transitions of care </a:t>
            </a:r>
            <a:r>
              <a:rPr lang="en-US" dirty="0" smtClean="0">
                <a:solidFill>
                  <a:schemeClr val="bg1">
                    <a:lumMod val="50000"/>
                  </a:schemeClr>
                </a:solidFill>
              </a:rPr>
              <a:t>clinic intervention</a:t>
            </a:r>
            <a:endParaRPr lang="en-US" dirty="0">
              <a:solidFill>
                <a:schemeClr val="bg1">
                  <a:lumMod val="50000"/>
                </a:schemeClr>
              </a:solidFill>
            </a:endParaRPr>
          </a:p>
          <a:p>
            <a:pPr lvl="1"/>
            <a:r>
              <a:rPr lang="en-US" dirty="0" smtClean="0"/>
              <a:t>cost </a:t>
            </a:r>
            <a:r>
              <a:rPr lang="en-US" dirty="0"/>
              <a:t>analysis of an existing transitions of care </a:t>
            </a:r>
            <a:r>
              <a:rPr lang="en-US" dirty="0" smtClean="0"/>
              <a:t>clinic</a:t>
            </a:r>
            <a:endParaRPr lang="en-US" sz="6800" dirty="0" smtClean="0"/>
          </a:p>
          <a:p>
            <a:endParaRPr lang="en-US" sz="2700" dirty="0" smtClean="0"/>
          </a:p>
          <a:p>
            <a:r>
              <a:rPr lang="en-US" dirty="0" smtClean="0">
                <a:solidFill>
                  <a:schemeClr val="bg1">
                    <a:lumMod val="50000"/>
                  </a:schemeClr>
                </a:solidFill>
              </a:rPr>
              <a:t>Enrollment criteria: </a:t>
            </a:r>
          </a:p>
          <a:p>
            <a:pPr lvl="1"/>
            <a:r>
              <a:rPr lang="en-US" dirty="0" smtClean="0">
                <a:solidFill>
                  <a:schemeClr val="bg1">
                    <a:lumMod val="50000"/>
                  </a:schemeClr>
                </a:solidFill>
              </a:rPr>
              <a:t>All patients, ages 18 and older</a:t>
            </a:r>
          </a:p>
          <a:p>
            <a:pPr lvl="1"/>
            <a:r>
              <a:rPr lang="en-US" dirty="0" smtClean="0">
                <a:solidFill>
                  <a:schemeClr val="bg1">
                    <a:lumMod val="50000"/>
                  </a:schemeClr>
                </a:solidFill>
              </a:rPr>
              <a:t>Transition </a:t>
            </a:r>
            <a:r>
              <a:rPr lang="en-US" dirty="0">
                <a:solidFill>
                  <a:schemeClr val="bg1">
                    <a:lumMod val="50000"/>
                  </a:schemeClr>
                </a:solidFill>
              </a:rPr>
              <a:t>of </a:t>
            </a:r>
            <a:r>
              <a:rPr lang="en-US" dirty="0" smtClean="0">
                <a:solidFill>
                  <a:schemeClr val="bg1">
                    <a:lumMod val="50000"/>
                  </a:schemeClr>
                </a:solidFill>
              </a:rPr>
              <a:t>Care (</a:t>
            </a:r>
            <a:r>
              <a:rPr lang="en-US" dirty="0" err="1" smtClean="0">
                <a:solidFill>
                  <a:schemeClr val="bg1">
                    <a:lumMod val="50000"/>
                  </a:schemeClr>
                </a:solidFill>
              </a:rPr>
              <a:t>ToC</a:t>
            </a:r>
            <a:r>
              <a:rPr lang="en-US" dirty="0" smtClean="0">
                <a:solidFill>
                  <a:schemeClr val="bg1">
                    <a:lumMod val="50000"/>
                  </a:schemeClr>
                </a:solidFill>
              </a:rPr>
              <a:t>) Clinic patient between </a:t>
            </a:r>
            <a:r>
              <a:rPr lang="en-US" dirty="0">
                <a:solidFill>
                  <a:schemeClr val="bg1">
                    <a:lumMod val="50000"/>
                  </a:schemeClr>
                </a:solidFill>
              </a:rPr>
              <a:t>June 12, 2017 and January 12, </a:t>
            </a:r>
            <a:r>
              <a:rPr lang="en-US" dirty="0" smtClean="0">
                <a:solidFill>
                  <a:schemeClr val="bg1">
                    <a:lumMod val="50000"/>
                  </a:schemeClr>
                </a:solidFill>
              </a:rPr>
              <a:t>2018. </a:t>
            </a:r>
            <a:endParaRPr lang="en-US" sz="2400" dirty="0">
              <a:solidFill>
                <a:schemeClr val="bg1">
                  <a:lumMod val="50000"/>
                </a:schemeClr>
              </a:solidFill>
            </a:endParaRPr>
          </a:p>
        </p:txBody>
      </p:sp>
      <p:sp>
        <p:nvSpPr>
          <p:cNvPr id="6" name="TextBox 5"/>
          <p:cNvSpPr txBox="1"/>
          <p:nvPr/>
        </p:nvSpPr>
        <p:spPr>
          <a:xfrm>
            <a:off x="9670091" y="6488668"/>
            <a:ext cx="2521909" cy="369332"/>
          </a:xfrm>
          <a:prstGeom prst="rect">
            <a:avLst/>
          </a:prstGeom>
          <a:noFill/>
        </p:spPr>
        <p:txBody>
          <a:bodyPr wrap="none" rtlCol="0">
            <a:spAutoFit/>
          </a:bodyPr>
          <a:lstStyle/>
          <a:p>
            <a:r>
              <a:rPr lang="en-US" dirty="0" smtClean="0">
                <a:solidFill>
                  <a:schemeClr val="bg1">
                    <a:lumMod val="75000"/>
                  </a:schemeClr>
                </a:solidFill>
              </a:rPr>
              <a:t>truong-transition-clinic-1</a:t>
            </a:r>
            <a:endParaRPr lang="en-US" dirty="0">
              <a:solidFill>
                <a:schemeClr val="bg1">
                  <a:lumMod val="75000"/>
                </a:schemeClr>
              </a:solidFill>
            </a:endParaRPr>
          </a:p>
        </p:txBody>
      </p:sp>
    </p:spTree>
    <p:extLst>
      <p:ext uri="{BB962C8B-B14F-4D97-AF65-F5344CB8AC3E}">
        <p14:creationId xmlns:p14="http://schemas.microsoft.com/office/powerpoint/2010/main" val="16807299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89243" y="71437"/>
            <a:ext cx="11591925" cy="6715125"/>
          </a:xfrm>
          <a:prstGeom prst="rect">
            <a:avLst/>
          </a:prstGeom>
        </p:spPr>
      </p:pic>
      <p:sp>
        <p:nvSpPr>
          <p:cNvPr id="3" name="Title 1"/>
          <p:cNvSpPr txBox="1">
            <a:spLocks/>
          </p:cNvSpPr>
          <p:nvPr/>
        </p:nvSpPr>
        <p:spPr>
          <a:xfrm>
            <a:off x="129540" y="2560321"/>
            <a:ext cx="4541520" cy="1546860"/>
          </a:xfrm>
          <a:prstGeom prst="rect">
            <a:avLst/>
          </a:prstGeom>
        </p:spPr>
        <p:txBody>
          <a:bodyP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i="1" dirty="0" smtClean="0">
                <a:solidFill>
                  <a:srgbClr val="0070C0"/>
                </a:solidFill>
              </a:rPr>
              <a:t>Typical Workflow for a</a:t>
            </a:r>
          </a:p>
          <a:p>
            <a:pPr algn="ctr"/>
            <a:r>
              <a:rPr lang="en-US" b="1" i="1" dirty="0" smtClean="0">
                <a:solidFill>
                  <a:srgbClr val="0070C0"/>
                </a:solidFill>
              </a:rPr>
              <a:t>CDW Research project</a:t>
            </a:r>
          </a:p>
          <a:p>
            <a:pPr algn="ctr"/>
            <a:r>
              <a:rPr lang="en-US" b="1" i="1" dirty="0" smtClean="0">
                <a:solidFill>
                  <a:srgbClr val="0070C0"/>
                </a:solidFill>
              </a:rPr>
              <a:t>by the BBMC</a:t>
            </a:r>
            <a:endParaRPr lang="en-US" b="1" i="1" dirty="0">
              <a:solidFill>
                <a:srgbClr val="0070C0"/>
              </a:solidFill>
            </a:endParaRPr>
          </a:p>
        </p:txBody>
      </p:sp>
    </p:spTree>
    <p:extLst>
      <p:ext uri="{BB962C8B-B14F-4D97-AF65-F5344CB8AC3E}">
        <p14:creationId xmlns:p14="http://schemas.microsoft.com/office/powerpoint/2010/main" val="33696734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9554"/>
            <a:ext cx="11682134" cy="1364528"/>
          </a:xfrm>
        </p:spPr>
        <p:txBody>
          <a:bodyPr>
            <a:normAutofit/>
          </a:bodyPr>
          <a:lstStyle/>
          <a:p>
            <a:r>
              <a:rPr lang="en-US" b="1" i="1" dirty="0">
                <a:solidFill>
                  <a:srgbClr val="0070C0"/>
                </a:solidFill>
              </a:rPr>
              <a:t>Diabetic Transitions of Care</a:t>
            </a:r>
            <a:endParaRPr lang="en-US" dirty="0">
              <a:solidFill>
                <a:srgbClr val="0070C0"/>
              </a:solidFill>
            </a:endParaRPr>
          </a:p>
        </p:txBody>
      </p:sp>
      <p:sp>
        <p:nvSpPr>
          <p:cNvPr id="3" name="Content Placeholder 2"/>
          <p:cNvSpPr>
            <a:spLocks noGrp="1"/>
          </p:cNvSpPr>
          <p:nvPr>
            <p:ph idx="1"/>
          </p:nvPr>
        </p:nvSpPr>
        <p:spPr>
          <a:xfrm>
            <a:off x="185292" y="1487978"/>
            <a:ext cx="11785600" cy="5187141"/>
          </a:xfrm>
        </p:spPr>
        <p:txBody>
          <a:bodyPr>
            <a:normAutofit fontScale="92500" lnSpcReduction="10000"/>
          </a:bodyPr>
          <a:lstStyle/>
          <a:p>
            <a:r>
              <a:rPr lang="en-US" dirty="0" smtClean="0"/>
              <a:t>Evaluate the frequency of hospital </a:t>
            </a:r>
            <a:r>
              <a:rPr lang="en-US" dirty="0"/>
              <a:t>admission, 30-day readmission, and ED utilization </a:t>
            </a:r>
            <a:r>
              <a:rPr lang="en-US" dirty="0" smtClean="0"/>
              <a:t>1 year </a:t>
            </a:r>
            <a:r>
              <a:rPr lang="en-US" dirty="0"/>
              <a:t>prior to </a:t>
            </a:r>
            <a:r>
              <a:rPr lang="en-US" dirty="0" smtClean="0"/>
              <a:t>each patient’s </a:t>
            </a:r>
            <a:r>
              <a:rPr lang="en-US" dirty="0"/>
              <a:t>initial </a:t>
            </a:r>
            <a:r>
              <a:rPr lang="en-US" dirty="0" err="1" smtClean="0"/>
              <a:t>ToC</a:t>
            </a:r>
            <a:r>
              <a:rPr lang="en-US" dirty="0" smtClean="0"/>
              <a:t> visit in comparison to the same outcomes after the patient’s </a:t>
            </a:r>
            <a:r>
              <a:rPr lang="en-US" dirty="0"/>
              <a:t>initial visit in the </a:t>
            </a:r>
            <a:r>
              <a:rPr lang="en-US" dirty="0" err="1"/>
              <a:t>ToC</a:t>
            </a:r>
            <a:r>
              <a:rPr lang="en-US" dirty="0"/>
              <a:t> service</a:t>
            </a:r>
            <a:r>
              <a:rPr lang="en-US" dirty="0" smtClean="0"/>
              <a:t>.</a:t>
            </a:r>
          </a:p>
          <a:p>
            <a:endParaRPr lang="en-US" dirty="0"/>
          </a:p>
          <a:p>
            <a:r>
              <a:rPr lang="en-US" i="1" dirty="0" smtClean="0">
                <a:solidFill>
                  <a:schemeClr val="bg1">
                    <a:lumMod val="50000"/>
                  </a:schemeClr>
                </a:solidFill>
              </a:rPr>
              <a:t>Demographic variables</a:t>
            </a:r>
            <a:r>
              <a:rPr lang="en-US" dirty="0" smtClean="0">
                <a:solidFill>
                  <a:schemeClr val="bg1">
                    <a:lumMod val="50000"/>
                  </a:schemeClr>
                </a:solidFill>
              </a:rPr>
              <a:t>: inpatient and outpatient medical record number, patient name, account number, date of birth, gender, race, ethnicity, insurance, and zip code</a:t>
            </a:r>
          </a:p>
          <a:p>
            <a:r>
              <a:rPr lang="en-US" i="1" dirty="0" smtClean="0">
                <a:solidFill>
                  <a:schemeClr val="bg1">
                    <a:lumMod val="50000"/>
                  </a:schemeClr>
                </a:solidFill>
              </a:rPr>
              <a:t>Inpatient variables</a:t>
            </a:r>
            <a:r>
              <a:rPr lang="en-US" dirty="0" smtClean="0">
                <a:solidFill>
                  <a:schemeClr val="bg1">
                    <a:lumMod val="50000"/>
                  </a:schemeClr>
                </a:solidFill>
              </a:rPr>
              <a:t>: date of admission, date of discharge, length of stay, discharge diagnoses (1-50), DRG, place of service, charges, payments</a:t>
            </a:r>
          </a:p>
          <a:p>
            <a:r>
              <a:rPr lang="en-US" i="1" dirty="0" smtClean="0">
                <a:solidFill>
                  <a:schemeClr val="bg1">
                    <a:lumMod val="50000"/>
                  </a:schemeClr>
                </a:solidFill>
              </a:rPr>
              <a:t>Outpatient variables</a:t>
            </a:r>
            <a:r>
              <a:rPr lang="en-US" dirty="0" smtClean="0">
                <a:solidFill>
                  <a:schemeClr val="bg1">
                    <a:lumMod val="50000"/>
                  </a:schemeClr>
                </a:solidFill>
              </a:rPr>
              <a:t>: </a:t>
            </a:r>
          </a:p>
          <a:p>
            <a:pPr lvl="1"/>
            <a:r>
              <a:rPr lang="en-US" dirty="0" smtClean="0">
                <a:solidFill>
                  <a:schemeClr val="bg1">
                    <a:lumMod val="50000"/>
                  </a:schemeClr>
                </a:solidFill>
              </a:rPr>
              <a:t>Appointments: date and time, type, reason, provider, duration, status</a:t>
            </a:r>
          </a:p>
          <a:p>
            <a:pPr lvl="1"/>
            <a:r>
              <a:rPr lang="en-US" dirty="0" smtClean="0">
                <a:solidFill>
                  <a:schemeClr val="bg1">
                    <a:lumMod val="50000"/>
                  </a:schemeClr>
                </a:solidFill>
              </a:rPr>
              <a:t>Medications: medication name, generic name, start date, stop date</a:t>
            </a:r>
          </a:p>
          <a:p>
            <a:pPr lvl="1"/>
            <a:r>
              <a:rPr lang="en-US" dirty="0" smtClean="0">
                <a:solidFill>
                  <a:schemeClr val="bg1">
                    <a:lumMod val="50000"/>
                  </a:schemeClr>
                </a:solidFill>
              </a:rPr>
              <a:t>Diagnoses: ICD code, code description, start date, stop date</a:t>
            </a:r>
          </a:p>
          <a:p>
            <a:pPr lvl="1"/>
            <a:r>
              <a:rPr lang="en-US" dirty="0" smtClean="0">
                <a:solidFill>
                  <a:schemeClr val="bg1">
                    <a:lumMod val="50000"/>
                  </a:schemeClr>
                </a:solidFill>
              </a:rPr>
              <a:t>Invoices: invoice number, location of care, provider name, charge, payments, diagnoses, </a:t>
            </a:r>
            <a:r>
              <a:rPr lang="en-US" dirty="0" err="1" smtClean="0">
                <a:solidFill>
                  <a:schemeClr val="bg1">
                    <a:lumMod val="50000"/>
                  </a:schemeClr>
                </a:solidFill>
              </a:rPr>
              <a:t>cpt</a:t>
            </a:r>
            <a:r>
              <a:rPr lang="en-US" dirty="0" smtClean="0">
                <a:solidFill>
                  <a:schemeClr val="bg1">
                    <a:lumMod val="50000"/>
                  </a:schemeClr>
                </a:solidFill>
              </a:rPr>
              <a:t> codes</a:t>
            </a:r>
            <a:endParaRPr lang="en-US" sz="2800" dirty="0">
              <a:solidFill>
                <a:schemeClr val="bg1">
                  <a:lumMod val="50000"/>
                </a:schemeClr>
              </a:solidFill>
            </a:endParaRPr>
          </a:p>
        </p:txBody>
      </p:sp>
      <p:sp>
        <p:nvSpPr>
          <p:cNvPr id="5" name="TextBox 4"/>
          <p:cNvSpPr txBox="1"/>
          <p:nvPr/>
        </p:nvSpPr>
        <p:spPr>
          <a:xfrm>
            <a:off x="9670091" y="6488668"/>
            <a:ext cx="2521909" cy="369332"/>
          </a:xfrm>
          <a:prstGeom prst="rect">
            <a:avLst/>
          </a:prstGeom>
          <a:noFill/>
        </p:spPr>
        <p:txBody>
          <a:bodyPr wrap="none" rtlCol="0">
            <a:spAutoFit/>
          </a:bodyPr>
          <a:lstStyle/>
          <a:p>
            <a:r>
              <a:rPr lang="en-US" dirty="0" smtClean="0">
                <a:solidFill>
                  <a:schemeClr val="bg1">
                    <a:lumMod val="75000"/>
                  </a:schemeClr>
                </a:solidFill>
              </a:rPr>
              <a:t>truong-transition-clinic-1</a:t>
            </a:r>
            <a:endParaRPr lang="en-US" dirty="0">
              <a:solidFill>
                <a:schemeClr val="bg1">
                  <a:lumMod val="75000"/>
                </a:schemeClr>
              </a:solidFill>
            </a:endParaRPr>
          </a:p>
        </p:txBody>
      </p:sp>
    </p:spTree>
    <p:extLst>
      <p:ext uri="{BB962C8B-B14F-4D97-AF65-F5344CB8AC3E}">
        <p14:creationId xmlns:p14="http://schemas.microsoft.com/office/powerpoint/2010/main" val="307080741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solidFill>
                  <a:srgbClr val="0070C0"/>
                </a:solidFill>
              </a:rPr>
              <a:t>Diabetes Care &amp; Transition Studies</a:t>
            </a:r>
            <a:endParaRPr lang="en-US" dirty="0"/>
          </a:p>
        </p:txBody>
      </p:sp>
      <p:sp>
        <p:nvSpPr>
          <p:cNvPr id="3" name="Content Placeholder 2"/>
          <p:cNvSpPr>
            <a:spLocks noGrp="1"/>
          </p:cNvSpPr>
          <p:nvPr>
            <p:ph idx="1"/>
          </p:nvPr>
        </p:nvSpPr>
        <p:spPr>
          <a:xfrm>
            <a:off x="137160" y="1394460"/>
            <a:ext cx="11841480" cy="4994464"/>
          </a:xfrm>
        </p:spPr>
        <p:txBody>
          <a:bodyPr>
            <a:normAutofit/>
          </a:bodyPr>
          <a:lstStyle/>
          <a:p>
            <a:pPr marL="0" indent="0">
              <a:buNone/>
            </a:pPr>
            <a:r>
              <a:rPr lang="en-US" dirty="0" smtClean="0"/>
              <a:t>Required </a:t>
            </a:r>
            <a:r>
              <a:rPr lang="en-US" dirty="0"/>
              <a:t>most comprehensive collection of data from wide variety of </a:t>
            </a:r>
            <a:r>
              <a:rPr lang="en-US" dirty="0" smtClean="0"/>
              <a:t>sources</a:t>
            </a:r>
          </a:p>
          <a:p>
            <a:endParaRPr lang="en-US" dirty="0"/>
          </a:p>
          <a:p>
            <a:r>
              <a:rPr lang="en-US" dirty="0" smtClean="0"/>
              <a:t>Centricity </a:t>
            </a:r>
            <a:r>
              <a:rPr lang="en-US" dirty="0"/>
              <a:t>EMR, Centricity Business (registration, scheduling, billing), MEDITECH EMR, MEDITECH Business (billing) </a:t>
            </a:r>
            <a:endParaRPr lang="en-US" dirty="0" smtClean="0"/>
          </a:p>
          <a:p>
            <a:pPr lvl="1"/>
            <a:r>
              <a:rPr lang="en-US" dirty="0"/>
              <a:t>Would have required enormous time and effort to collect and aggregate manually </a:t>
            </a:r>
            <a:endParaRPr lang="en-US" dirty="0" smtClean="0"/>
          </a:p>
          <a:p>
            <a:pPr lvl="1"/>
            <a:endParaRPr lang="en-US" dirty="0"/>
          </a:p>
          <a:p>
            <a:r>
              <a:rPr lang="en-US" dirty="0"/>
              <a:t>Clinical outcomes were tricky</a:t>
            </a:r>
          </a:p>
          <a:p>
            <a:pPr lvl="1"/>
            <a:r>
              <a:rPr lang="en-US" dirty="0"/>
              <a:t>Lab results get stored in multiple </a:t>
            </a:r>
            <a:r>
              <a:rPr lang="en-US" dirty="0" err="1"/>
              <a:t>obs</a:t>
            </a:r>
            <a:r>
              <a:rPr lang="en-US" dirty="0"/>
              <a:t> terms </a:t>
            </a:r>
            <a:r>
              <a:rPr lang="en-US" dirty="0" smtClean="0"/>
              <a:t>(e.g., micro albumin: 1of </a:t>
            </a:r>
            <a:r>
              <a:rPr lang="en-US" dirty="0"/>
              <a:t>20 </a:t>
            </a:r>
            <a:r>
              <a:rPr lang="en-US" dirty="0" err="1"/>
              <a:t>obs</a:t>
            </a:r>
            <a:r>
              <a:rPr lang="en-US" dirty="0"/>
              <a:t> terms with different units, so requires a lot of clean-up)</a:t>
            </a:r>
          </a:p>
          <a:p>
            <a:pPr lvl="1"/>
            <a:r>
              <a:rPr lang="en-US" dirty="0" smtClean="0"/>
              <a:t>Complex measurement specifications (e.g., diabetic nephropathy: defined </a:t>
            </a:r>
            <a:r>
              <a:rPr lang="en-US" dirty="0"/>
              <a:t>with micro albumin or with an order to nephrology clinic </a:t>
            </a:r>
            <a:r>
              <a:rPr lang="en-US" dirty="0" smtClean="0"/>
              <a:t>or …) </a:t>
            </a:r>
            <a:endParaRPr lang="en-US" dirty="0"/>
          </a:p>
          <a:p>
            <a:endParaRPr lang="en-US" dirty="0"/>
          </a:p>
        </p:txBody>
      </p:sp>
      <p:sp>
        <p:nvSpPr>
          <p:cNvPr id="5" name="TextBox 4"/>
          <p:cNvSpPr txBox="1"/>
          <p:nvPr/>
        </p:nvSpPr>
        <p:spPr>
          <a:xfrm>
            <a:off x="9670091" y="6488668"/>
            <a:ext cx="2521909" cy="369332"/>
          </a:xfrm>
          <a:prstGeom prst="rect">
            <a:avLst/>
          </a:prstGeom>
          <a:noFill/>
        </p:spPr>
        <p:txBody>
          <a:bodyPr wrap="none" rtlCol="0">
            <a:spAutoFit/>
          </a:bodyPr>
          <a:lstStyle/>
          <a:p>
            <a:r>
              <a:rPr lang="en-US" dirty="0" smtClean="0">
                <a:solidFill>
                  <a:schemeClr val="bg1">
                    <a:lumMod val="75000"/>
                  </a:schemeClr>
                </a:solidFill>
              </a:rPr>
              <a:t>truong-transition-clinic-1</a:t>
            </a:r>
            <a:endParaRPr lang="en-US" dirty="0">
              <a:solidFill>
                <a:schemeClr val="bg1">
                  <a:lumMod val="75000"/>
                </a:schemeClr>
              </a:solidFill>
            </a:endParaRPr>
          </a:p>
        </p:txBody>
      </p:sp>
    </p:spTree>
    <p:extLst>
      <p:ext uri="{BB962C8B-B14F-4D97-AF65-F5344CB8AC3E}">
        <p14:creationId xmlns:p14="http://schemas.microsoft.com/office/powerpoint/2010/main" val="32572424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solidFill>
                  <a:srgbClr val="0070C0"/>
                </a:solidFill>
              </a:rPr>
              <a:t>I</a:t>
            </a:r>
            <a:r>
              <a:rPr lang="en-US" b="1" i="1" dirty="0" smtClean="0">
                <a:solidFill>
                  <a:srgbClr val="0070C0"/>
                </a:solidFill>
              </a:rPr>
              <a:t>mmunization Project</a:t>
            </a:r>
            <a:endParaRPr lang="en-US" dirty="0"/>
          </a:p>
        </p:txBody>
      </p:sp>
      <p:sp>
        <p:nvSpPr>
          <p:cNvPr id="3" name="Text Placeholder 2"/>
          <p:cNvSpPr>
            <a:spLocks noGrp="1"/>
          </p:cNvSpPr>
          <p:nvPr>
            <p:ph type="body" idx="1"/>
          </p:nvPr>
        </p:nvSpPr>
        <p:spPr/>
        <p:txBody>
          <a:bodyPr/>
          <a:lstStyle/>
          <a:p>
            <a:endParaRPr lang="en-US" dirty="0"/>
          </a:p>
        </p:txBody>
      </p:sp>
      <p:sp>
        <p:nvSpPr>
          <p:cNvPr id="4" name="TextBox 3"/>
          <p:cNvSpPr txBox="1"/>
          <p:nvPr/>
        </p:nvSpPr>
        <p:spPr>
          <a:xfrm>
            <a:off x="9746291" y="6488668"/>
            <a:ext cx="2443811" cy="369332"/>
          </a:xfrm>
          <a:prstGeom prst="rect">
            <a:avLst/>
          </a:prstGeom>
          <a:noFill/>
        </p:spPr>
        <p:txBody>
          <a:bodyPr wrap="none" rtlCol="0">
            <a:spAutoFit/>
          </a:bodyPr>
          <a:lstStyle/>
          <a:p>
            <a:r>
              <a:rPr lang="en-US" dirty="0" smtClean="0">
                <a:solidFill>
                  <a:schemeClr val="bg1">
                    <a:lumMod val="75000"/>
                  </a:schemeClr>
                </a:solidFill>
              </a:rPr>
              <a:t>immunization-transition</a:t>
            </a:r>
            <a:endParaRPr lang="en-US" dirty="0">
              <a:solidFill>
                <a:schemeClr val="bg1">
                  <a:lumMod val="75000"/>
                </a:schemeClr>
              </a:solidFill>
            </a:endParaRPr>
          </a:p>
        </p:txBody>
      </p:sp>
    </p:spTree>
    <p:extLst>
      <p:ext uri="{BB962C8B-B14F-4D97-AF65-F5344CB8AC3E}">
        <p14:creationId xmlns:p14="http://schemas.microsoft.com/office/powerpoint/2010/main" val="30669520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011" y="1608881"/>
            <a:ext cx="11692009" cy="3622876"/>
          </a:xfrm>
          <a:prstGeom prst="rect">
            <a:avLst/>
          </a:prstGeom>
        </p:spPr>
      </p:pic>
      <p:sp>
        <p:nvSpPr>
          <p:cNvPr id="3" name="TextBox 2"/>
          <p:cNvSpPr txBox="1"/>
          <p:nvPr/>
        </p:nvSpPr>
        <p:spPr>
          <a:xfrm>
            <a:off x="9746291" y="6488668"/>
            <a:ext cx="2443811" cy="369332"/>
          </a:xfrm>
          <a:prstGeom prst="rect">
            <a:avLst/>
          </a:prstGeom>
          <a:noFill/>
        </p:spPr>
        <p:txBody>
          <a:bodyPr wrap="none" rtlCol="0">
            <a:spAutoFit/>
          </a:bodyPr>
          <a:lstStyle/>
          <a:p>
            <a:r>
              <a:rPr lang="en-US" dirty="0" smtClean="0">
                <a:solidFill>
                  <a:schemeClr val="bg1">
                    <a:lumMod val="75000"/>
                  </a:schemeClr>
                </a:solidFill>
              </a:rPr>
              <a:t>immunization-transition</a:t>
            </a:r>
            <a:endParaRPr lang="en-US" dirty="0">
              <a:solidFill>
                <a:schemeClr val="bg1">
                  <a:lumMod val="75000"/>
                </a:schemeClr>
              </a:solidFill>
            </a:endParaRPr>
          </a:p>
        </p:txBody>
      </p:sp>
    </p:spTree>
    <p:extLst>
      <p:ext uri="{BB962C8B-B14F-4D97-AF65-F5344CB8AC3E}">
        <p14:creationId xmlns:p14="http://schemas.microsoft.com/office/powerpoint/2010/main" val="23976796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846665" y="2108718"/>
            <a:ext cx="10515600" cy="6176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i="1" dirty="0" smtClean="0"/>
              <a:t>Flow Diagram</a:t>
            </a:r>
            <a:endParaRPr lang="en-US" sz="2800" i="1" dirty="0"/>
          </a:p>
        </p:txBody>
      </p:sp>
      <p:sp>
        <p:nvSpPr>
          <p:cNvPr id="7" name="Title 1"/>
          <p:cNvSpPr txBox="1">
            <a:spLocks/>
          </p:cNvSpPr>
          <p:nvPr/>
        </p:nvSpPr>
        <p:spPr>
          <a:xfrm>
            <a:off x="298208" y="0"/>
            <a:ext cx="11612513" cy="166776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smtClean="0"/>
              <a:t>The goal of this project is to reorganize roughly 1 million vaccinations currently recorded in the GE Centricity EMR OBS table so those records may be transitioned to the </a:t>
            </a:r>
            <a:r>
              <a:rPr lang="en-US" sz="3200" dirty="0"/>
              <a:t>new </a:t>
            </a:r>
            <a:r>
              <a:rPr lang="en-US" sz="3200" dirty="0" smtClean="0"/>
              <a:t>Immunization table.</a:t>
            </a:r>
            <a:endParaRPr lang="en-US" sz="3200" dirty="0"/>
          </a:p>
        </p:txBody>
      </p:sp>
      <p:pic>
        <p:nvPicPr>
          <p:cNvPr id="2" name="Picture 1"/>
          <p:cNvPicPr>
            <a:picLocks noChangeAspect="1"/>
          </p:cNvPicPr>
          <p:nvPr/>
        </p:nvPicPr>
        <p:blipFill>
          <a:blip r:embed="rId2"/>
          <a:stretch>
            <a:fillRect/>
          </a:stretch>
        </p:blipFill>
        <p:spPr>
          <a:xfrm>
            <a:off x="17091" y="2734958"/>
            <a:ext cx="12151619" cy="3435106"/>
          </a:xfrm>
          <a:prstGeom prst="rect">
            <a:avLst/>
          </a:prstGeom>
        </p:spPr>
      </p:pic>
      <p:sp>
        <p:nvSpPr>
          <p:cNvPr id="5" name="TextBox 4"/>
          <p:cNvSpPr txBox="1"/>
          <p:nvPr/>
        </p:nvSpPr>
        <p:spPr>
          <a:xfrm>
            <a:off x="9746291" y="6488668"/>
            <a:ext cx="2443811" cy="369332"/>
          </a:xfrm>
          <a:prstGeom prst="rect">
            <a:avLst/>
          </a:prstGeom>
          <a:noFill/>
        </p:spPr>
        <p:txBody>
          <a:bodyPr wrap="none" rtlCol="0">
            <a:spAutoFit/>
          </a:bodyPr>
          <a:lstStyle/>
          <a:p>
            <a:r>
              <a:rPr lang="en-US" dirty="0" smtClean="0">
                <a:solidFill>
                  <a:schemeClr val="bg1">
                    <a:lumMod val="75000"/>
                  </a:schemeClr>
                </a:solidFill>
              </a:rPr>
              <a:t>immunization-transition</a:t>
            </a:r>
            <a:endParaRPr lang="en-US" dirty="0">
              <a:solidFill>
                <a:schemeClr val="bg1">
                  <a:lumMod val="75000"/>
                </a:schemeClr>
              </a:solidFill>
            </a:endParaRPr>
          </a:p>
        </p:txBody>
      </p:sp>
    </p:spTree>
    <p:extLst>
      <p:ext uri="{BB962C8B-B14F-4D97-AF65-F5344CB8AC3E}">
        <p14:creationId xmlns:p14="http://schemas.microsoft.com/office/powerpoint/2010/main" val="247865629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430" y="2051259"/>
            <a:ext cx="3482671" cy="940291"/>
          </a:xfrm>
        </p:spPr>
        <p:txBody>
          <a:bodyPr>
            <a:noAutofit/>
          </a:bodyPr>
          <a:lstStyle/>
          <a:p>
            <a:r>
              <a:rPr lang="en-US" sz="2500" dirty="0" smtClean="0">
                <a:solidFill>
                  <a:schemeClr val="accent2">
                    <a:lumMod val="75000"/>
                  </a:schemeClr>
                </a:solidFill>
              </a:rPr>
              <a:t>Stage 1: Categorize HDID/</a:t>
            </a:r>
            <a:r>
              <a:rPr lang="en-US" sz="2500" dirty="0" err="1" smtClean="0">
                <a:solidFill>
                  <a:schemeClr val="accent2">
                    <a:lumMod val="75000"/>
                  </a:schemeClr>
                </a:solidFill>
              </a:rPr>
              <a:t>Obs</a:t>
            </a:r>
            <a:endParaRPr lang="en-US" sz="2500" dirty="0">
              <a:solidFill>
                <a:schemeClr val="accent2">
                  <a:lumMod val="75000"/>
                </a:schemeClr>
              </a:solidFill>
            </a:endParaRPr>
          </a:p>
        </p:txBody>
      </p:sp>
      <p:grpSp>
        <p:nvGrpSpPr>
          <p:cNvPr id="9" name="Group 8"/>
          <p:cNvGrpSpPr/>
          <p:nvPr/>
        </p:nvGrpSpPr>
        <p:grpSpPr>
          <a:xfrm>
            <a:off x="1281168" y="2320662"/>
            <a:ext cx="2303596" cy="2000592"/>
            <a:chOff x="-26038" y="4015799"/>
            <a:chExt cx="3079339" cy="2833803"/>
          </a:xfrm>
        </p:grpSpPr>
        <p:sp>
          <p:nvSpPr>
            <p:cNvPr id="5" name="TextBox 4"/>
            <p:cNvSpPr txBox="1"/>
            <p:nvPr/>
          </p:nvSpPr>
          <p:spPr>
            <a:xfrm rot="18877771">
              <a:off x="499289" y="4582697"/>
              <a:ext cx="1534879" cy="401084"/>
            </a:xfrm>
            <a:prstGeom prst="rect">
              <a:avLst/>
            </a:prstGeom>
            <a:noFill/>
          </p:spPr>
          <p:txBody>
            <a:bodyPr wrap="none" rtlCol="0">
              <a:spAutoFit/>
            </a:bodyPr>
            <a:lstStyle/>
            <a:p>
              <a:r>
                <a:rPr lang="en-US" sz="1400" dirty="0" smtClean="0"/>
                <a:t>CVX “Family”</a:t>
              </a:r>
              <a:endParaRPr lang="en-US" sz="1400" dirty="0"/>
            </a:p>
          </p:txBody>
        </p:sp>
        <p:sp>
          <p:nvSpPr>
            <p:cNvPr id="6" name="TextBox 5"/>
            <p:cNvSpPr txBox="1"/>
            <p:nvPr/>
          </p:nvSpPr>
          <p:spPr>
            <a:xfrm>
              <a:off x="-26038" y="6147550"/>
              <a:ext cx="2771242" cy="702052"/>
            </a:xfrm>
            <a:prstGeom prst="rect">
              <a:avLst/>
            </a:prstGeom>
            <a:noFill/>
          </p:spPr>
          <p:txBody>
            <a:bodyPr wrap="square" rtlCol="0">
              <a:spAutoFit/>
            </a:bodyPr>
            <a:lstStyle/>
            <a:p>
              <a:pPr algn="ctr"/>
              <a:r>
                <a:rPr lang="en-US" sz="1400" dirty="0" smtClean="0"/>
                <a:t>Consecution</a:t>
              </a:r>
              <a:br>
                <a:rPr lang="en-US" sz="1400" dirty="0" smtClean="0"/>
              </a:br>
              <a:r>
                <a:rPr lang="en-US" sz="1400" dirty="0" smtClean="0"/>
                <a:t>/Sequence</a:t>
              </a:r>
              <a:endParaRPr lang="en-US" sz="1400" dirty="0"/>
            </a:p>
          </p:txBody>
        </p:sp>
        <p:sp>
          <p:nvSpPr>
            <p:cNvPr id="7" name="TextBox 6"/>
            <p:cNvSpPr txBox="1"/>
            <p:nvPr/>
          </p:nvSpPr>
          <p:spPr>
            <a:xfrm rot="16200000">
              <a:off x="216628" y="5601492"/>
              <a:ext cx="716679" cy="401084"/>
            </a:xfrm>
            <a:prstGeom prst="rect">
              <a:avLst/>
            </a:prstGeom>
            <a:noFill/>
          </p:spPr>
          <p:txBody>
            <a:bodyPr wrap="none" rtlCol="0">
              <a:spAutoFit/>
            </a:bodyPr>
            <a:lstStyle/>
            <a:p>
              <a:pPr algn="ctr"/>
              <a:r>
                <a:rPr lang="en-US" sz="1400" dirty="0" smtClean="0"/>
                <a:t>Field</a:t>
              </a:r>
              <a:endParaRPr lang="en-US" sz="1400" dirty="0"/>
            </a:p>
          </p:txBody>
        </p:sp>
        <p:grpSp>
          <p:nvGrpSpPr>
            <p:cNvPr id="32" name="Group 31"/>
            <p:cNvGrpSpPr/>
            <p:nvPr/>
          </p:nvGrpSpPr>
          <p:grpSpPr>
            <a:xfrm>
              <a:off x="802280" y="4142629"/>
              <a:ext cx="2251021" cy="2037891"/>
              <a:chOff x="802280" y="811033"/>
              <a:chExt cx="5940426" cy="5369488"/>
            </a:xfrm>
          </p:grpSpPr>
          <p:sp>
            <p:nvSpPr>
              <p:cNvPr id="8" name="Cube 7"/>
              <p:cNvSpPr/>
              <p:nvPr/>
            </p:nvSpPr>
            <p:spPr>
              <a:xfrm>
                <a:off x="2424484" y="2400749"/>
                <a:ext cx="2731936" cy="2194559"/>
              </a:xfrm>
              <a:prstGeom prst="cube">
                <a:avLst>
                  <a:gd name="adj" fmla="val 1025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Cube 3"/>
              <p:cNvSpPr/>
              <p:nvPr/>
            </p:nvSpPr>
            <p:spPr>
              <a:xfrm>
                <a:off x="838199" y="811033"/>
                <a:ext cx="5904507" cy="5351227"/>
              </a:xfrm>
              <a:prstGeom prst="cube">
                <a:avLst>
                  <a:gd name="adj" fmla="val 6336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 name="Straight Connector 42"/>
              <p:cNvCxnSpPr/>
              <p:nvPr/>
            </p:nvCxnSpPr>
            <p:spPr>
              <a:xfrm flipV="1">
                <a:off x="3351478"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47" name="Straight Connector 46"/>
              <p:cNvCxnSpPr/>
              <p:nvPr/>
            </p:nvCxnSpPr>
            <p:spPr>
              <a:xfrm flipV="1">
                <a:off x="3351478" y="146644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49" name="Straight Connector 48"/>
              <p:cNvCxnSpPr/>
              <p:nvPr/>
            </p:nvCxnSpPr>
            <p:spPr>
              <a:xfrm flipV="1">
                <a:off x="3351478" y="211735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1" name="Straight Connector 50"/>
              <p:cNvCxnSpPr/>
              <p:nvPr/>
            </p:nvCxnSpPr>
            <p:spPr>
              <a:xfrm flipV="1">
                <a:off x="3351478" y="276826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2" name="Straight Connector 51"/>
              <p:cNvCxnSpPr/>
              <p:nvPr/>
            </p:nvCxnSpPr>
            <p:spPr>
              <a:xfrm flipV="1">
                <a:off x="802280" y="6160435"/>
                <a:ext cx="2530906" cy="20086"/>
              </a:xfrm>
              <a:prstGeom prst="line">
                <a:avLst/>
              </a:prstGeom>
            </p:spPr>
            <p:style>
              <a:lnRef idx="3">
                <a:schemeClr val="dk1"/>
              </a:lnRef>
              <a:fillRef idx="0">
                <a:schemeClr val="dk1"/>
              </a:fillRef>
              <a:effectRef idx="2">
                <a:schemeClr val="dk1"/>
              </a:effectRef>
              <a:fontRef idx="minor">
                <a:schemeClr val="tx1"/>
              </a:fontRef>
            </p:style>
          </p:cxnSp>
          <p:cxnSp>
            <p:nvCxnSpPr>
              <p:cNvPr id="55" name="Straight Connector 54"/>
              <p:cNvCxnSpPr/>
              <p:nvPr/>
            </p:nvCxnSpPr>
            <p:spPr>
              <a:xfrm flipV="1">
                <a:off x="2514492"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6" name="Straight Connector 55"/>
              <p:cNvCxnSpPr/>
              <p:nvPr/>
            </p:nvCxnSpPr>
            <p:spPr>
              <a:xfrm flipV="1">
                <a:off x="840520"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7" name="Straight Connector 56"/>
              <p:cNvCxnSpPr/>
              <p:nvPr/>
            </p:nvCxnSpPr>
            <p:spPr>
              <a:xfrm flipV="1">
                <a:off x="1677506"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8" name="Straight Connector 57"/>
              <p:cNvCxnSpPr/>
              <p:nvPr/>
            </p:nvCxnSpPr>
            <p:spPr>
              <a:xfrm flipV="1">
                <a:off x="828720" y="5509081"/>
                <a:ext cx="2521563" cy="20530"/>
              </a:xfrm>
              <a:prstGeom prst="line">
                <a:avLst/>
              </a:prstGeom>
            </p:spPr>
            <p:style>
              <a:lnRef idx="3">
                <a:schemeClr val="dk1"/>
              </a:lnRef>
              <a:fillRef idx="0">
                <a:schemeClr val="dk1"/>
              </a:fillRef>
              <a:effectRef idx="2">
                <a:schemeClr val="dk1"/>
              </a:effectRef>
              <a:fontRef idx="minor">
                <a:schemeClr val="tx1"/>
              </a:fontRef>
            </p:style>
          </p:cxnSp>
          <p:cxnSp>
            <p:nvCxnSpPr>
              <p:cNvPr id="59" name="Straight Connector 58"/>
              <p:cNvCxnSpPr/>
              <p:nvPr/>
            </p:nvCxnSpPr>
            <p:spPr>
              <a:xfrm flipV="1">
                <a:off x="829287" y="4849305"/>
                <a:ext cx="2532237" cy="29396"/>
              </a:xfrm>
              <a:prstGeom prst="line">
                <a:avLst/>
              </a:prstGeom>
            </p:spPr>
            <p:style>
              <a:lnRef idx="3">
                <a:schemeClr val="dk1"/>
              </a:lnRef>
              <a:fillRef idx="0">
                <a:schemeClr val="dk1"/>
              </a:fillRef>
              <a:effectRef idx="2">
                <a:schemeClr val="dk1"/>
              </a:effectRef>
              <a:fontRef idx="minor">
                <a:schemeClr val="tx1"/>
              </a:fontRef>
            </p:style>
          </p:cxnSp>
          <p:cxnSp>
            <p:nvCxnSpPr>
              <p:cNvPr id="60" name="Straight Connector 59"/>
              <p:cNvCxnSpPr/>
              <p:nvPr/>
            </p:nvCxnSpPr>
            <p:spPr>
              <a:xfrm flipV="1">
                <a:off x="830420" y="4207039"/>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61" name="Straight Connector 60"/>
              <p:cNvCxnSpPr/>
              <p:nvPr/>
            </p:nvCxnSpPr>
            <p:spPr>
              <a:xfrm flipH="1" flipV="1">
                <a:off x="1682474" y="4225217"/>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5" name="Straight Connector 64"/>
              <p:cNvCxnSpPr/>
              <p:nvPr/>
            </p:nvCxnSpPr>
            <p:spPr>
              <a:xfrm flipH="1" flipV="1">
                <a:off x="2513893" y="420619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6" name="Straight Connector 65"/>
              <p:cNvCxnSpPr/>
              <p:nvPr/>
            </p:nvCxnSpPr>
            <p:spPr>
              <a:xfrm flipH="1" flipV="1">
                <a:off x="3361469" y="420619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7" name="Straight Connector 66"/>
              <p:cNvCxnSpPr/>
              <p:nvPr/>
            </p:nvCxnSpPr>
            <p:spPr>
              <a:xfrm flipH="1" flipV="1">
                <a:off x="830420" y="420619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8" name="Straight Connector 67"/>
              <p:cNvCxnSpPr/>
              <p:nvPr/>
            </p:nvCxnSpPr>
            <p:spPr>
              <a:xfrm flipH="1" flipV="1">
                <a:off x="4226848" y="3322917"/>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9" name="Straight Connector 68"/>
              <p:cNvCxnSpPr/>
              <p:nvPr/>
            </p:nvCxnSpPr>
            <p:spPr>
              <a:xfrm flipH="1" flipV="1">
                <a:off x="5174712" y="2355765"/>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70" name="Straight Connector 69"/>
              <p:cNvCxnSpPr/>
              <p:nvPr/>
            </p:nvCxnSpPr>
            <p:spPr>
              <a:xfrm flipH="1" flipV="1">
                <a:off x="5920768" y="163268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95" name="Straight Connector 94"/>
              <p:cNvCxnSpPr/>
              <p:nvPr/>
            </p:nvCxnSpPr>
            <p:spPr>
              <a:xfrm flipV="1">
                <a:off x="1691466" y="3333474"/>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6" name="Straight Connector 95"/>
              <p:cNvCxnSpPr/>
              <p:nvPr/>
            </p:nvCxnSpPr>
            <p:spPr>
              <a:xfrm flipV="1">
                <a:off x="2643641" y="237157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7" name="Straight Connector 96"/>
              <p:cNvCxnSpPr/>
              <p:nvPr/>
            </p:nvCxnSpPr>
            <p:spPr>
              <a:xfrm flipV="1">
                <a:off x="3387554" y="164045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8" name="Straight Connector 97"/>
              <p:cNvCxnSpPr/>
              <p:nvPr/>
            </p:nvCxnSpPr>
            <p:spPr>
              <a:xfrm flipV="1">
                <a:off x="4206735" y="81331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9" name="Straight Connector 98"/>
              <p:cNvCxnSpPr/>
              <p:nvPr/>
            </p:nvCxnSpPr>
            <p:spPr>
              <a:xfrm flipH="1" flipV="1">
                <a:off x="6737785" y="813875"/>
                <a:ext cx="1" cy="1934304"/>
              </a:xfrm>
              <a:prstGeom prst="line">
                <a:avLst/>
              </a:prstGeom>
            </p:spPr>
            <p:style>
              <a:lnRef idx="3">
                <a:schemeClr val="dk1"/>
              </a:lnRef>
              <a:fillRef idx="0">
                <a:schemeClr val="dk1"/>
              </a:fillRef>
              <a:effectRef idx="2">
                <a:schemeClr val="dk1"/>
              </a:effectRef>
              <a:fontRef idx="minor">
                <a:schemeClr val="tx1"/>
              </a:fontRef>
            </p:style>
          </p:cxnSp>
        </p:grpSp>
      </p:grpSp>
      <p:grpSp>
        <p:nvGrpSpPr>
          <p:cNvPr id="33" name="Group 32"/>
          <p:cNvGrpSpPr/>
          <p:nvPr/>
        </p:nvGrpSpPr>
        <p:grpSpPr>
          <a:xfrm>
            <a:off x="1336158" y="5020375"/>
            <a:ext cx="1953307" cy="1614361"/>
            <a:chOff x="4698419" y="1168842"/>
            <a:chExt cx="5955936" cy="5369488"/>
          </a:xfrm>
        </p:grpSpPr>
        <p:sp>
          <p:nvSpPr>
            <p:cNvPr id="62" name="Cube 61"/>
            <p:cNvSpPr/>
            <p:nvPr/>
          </p:nvSpPr>
          <p:spPr>
            <a:xfrm>
              <a:off x="8945732" y="2461030"/>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64" name="Straight Connector 63"/>
            <p:cNvCxnSpPr/>
            <p:nvPr/>
          </p:nvCxnSpPr>
          <p:spPr>
            <a:xfrm flipV="1">
              <a:off x="7247617"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1" name="Straight Connector 70"/>
            <p:cNvCxnSpPr/>
            <p:nvPr/>
          </p:nvCxnSpPr>
          <p:spPr>
            <a:xfrm flipV="1">
              <a:off x="7247617" y="182425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2" name="Straight Connector 71"/>
            <p:cNvCxnSpPr/>
            <p:nvPr/>
          </p:nvCxnSpPr>
          <p:spPr>
            <a:xfrm flipV="1">
              <a:off x="7247617" y="247516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3" name="Straight Connector 72"/>
            <p:cNvCxnSpPr/>
            <p:nvPr/>
          </p:nvCxnSpPr>
          <p:spPr>
            <a:xfrm flipV="1">
              <a:off x="7247617" y="3126074"/>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4" name="Straight Connector 73"/>
            <p:cNvCxnSpPr/>
            <p:nvPr/>
          </p:nvCxnSpPr>
          <p:spPr>
            <a:xfrm flipV="1">
              <a:off x="4698419" y="6518244"/>
              <a:ext cx="2530906" cy="20086"/>
            </a:xfrm>
            <a:prstGeom prst="line">
              <a:avLst/>
            </a:prstGeom>
          </p:spPr>
          <p:style>
            <a:lnRef idx="3">
              <a:schemeClr val="dk1"/>
            </a:lnRef>
            <a:fillRef idx="0">
              <a:schemeClr val="dk1"/>
            </a:fillRef>
            <a:effectRef idx="2">
              <a:schemeClr val="dk1"/>
            </a:effectRef>
            <a:fontRef idx="minor">
              <a:schemeClr val="tx1"/>
            </a:fontRef>
          </p:style>
        </p:cxnSp>
        <p:cxnSp>
          <p:nvCxnSpPr>
            <p:cNvPr id="75" name="Straight Connector 74"/>
            <p:cNvCxnSpPr/>
            <p:nvPr/>
          </p:nvCxnSpPr>
          <p:spPr>
            <a:xfrm flipV="1">
              <a:off x="6410631"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6" name="Straight Connector 75"/>
            <p:cNvCxnSpPr/>
            <p:nvPr/>
          </p:nvCxnSpPr>
          <p:spPr>
            <a:xfrm flipV="1">
              <a:off x="4736659"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flipV="1">
              <a:off x="5573645"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8" name="Straight Connector 77"/>
            <p:cNvCxnSpPr/>
            <p:nvPr/>
          </p:nvCxnSpPr>
          <p:spPr>
            <a:xfrm flipV="1">
              <a:off x="4724859" y="5866890"/>
              <a:ext cx="2521563" cy="20530"/>
            </a:xfrm>
            <a:prstGeom prst="line">
              <a:avLst/>
            </a:prstGeom>
          </p:spPr>
          <p:style>
            <a:lnRef idx="3">
              <a:schemeClr val="dk1"/>
            </a:lnRef>
            <a:fillRef idx="0">
              <a:schemeClr val="dk1"/>
            </a:fillRef>
            <a:effectRef idx="2">
              <a:schemeClr val="dk1"/>
            </a:effectRef>
            <a:fontRef idx="minor">
              <a:schemeClr val="tx1"/>
            </a:fontRef>
          </p:style>
        </p:cxnSp>
        <p:cxnSp>
          <p:nvCxnSpPr>
            <p:cNvPr id="79" name="Straight Connector 78"/>
            <p:cNvCxnSpPr/>
            <p:nvPr/>
          </p:nvCxnSpPr>
          <p:spPr>
            <a:xfrm flipV="1">
              <a:off x="4725426" y="5207114"/>
              <a:ext cx="2532237" cy="29396"/>
            </a:xfrm>
            <a:prstGeom prst="line">
              <a:avLst/>
            </a:prstGeom>
          </p:spPr>
          <p:style>
            <a:lnRef idx="3">
              <a:schemeClr val="dk1"/>
            </a:lnRef>
            <a:fillRef idx="0">
              <a:schemeClr val="dk1"/>
            </a:fillRef>
            <a:effectRef idx="2">
              <a:schemeClr val="dk1"/>
            </a:effectRef>
            <a:fontRef idx="minor">
              <a:schemeClr val="tx1"/>
            </a:fontRef>
          </p:style>
        </p:cxnSp>
        <p:cxnSp>
          <p:nvCxnSpPr>
            <p:cNvPr id="80" name="Straight Connector 79"/>
            <p:cNvCxnSpPr/>
            <p:nvPr/>
          </p:nvCxnSpPr>
          <p:spPr>
            <a:xfrm flipV="1">
              <a:off x="4726559" y="4564848"/>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81" name="Straight Connector 80"/>
            <p:cNvCxnSpPr/>
            <p:nvPr/>
          </p:nvCxnSpPr>
          <p:spPr>
            <a:xfrm flipH="1" flipV="1">
              <a:off x="5578613" y="4583026"/>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2" name="Straight Connector 81"/>
            <p:cNvCxnSpPr/>
            <p:nvPr/>
          </p:nvCxnSpPr>
          <p:spPr>
            <a:xfrm flipH="1" flipV="1">
              <a:off x="6410032" y="456400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3" name="Straight Connector 82"/>
            <p:cNvCxnSpPr/>
            <p:nvPr/>
          </p:nvCxnSpPr>
          <p:spPr>
            <a:xfrm flipH="1" flipV="1">
              <a:off x="7257608" y="456400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4" name="Straight Connector 83"/>
            <p:cNvCxnSpPr/>
            <p:nvPr/>
          </p:nvCxnSpPr>
          <p:spPr>
            <a:xfrm flipH="1" flipV="1">
              <a:off x="4726559" y="456400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5" name="Straight Connector 84"/>
            <p:cNvCxnSpPr/>
            <p:nvPr/>
          </p:nvCxnSpPr>
          <p:spPr>
            <a:xfrm flipH="1" flipV="1">
              <a:off x="8122987" y="3680726"/>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6" name="Straight Connector 85"/>
            <p:cNvCxnSpPr/>
            <p:nvPr/>
          </p:nvCxnSpPr>
          <p:spPr>
            <a:xfrm flipH="1" flipV="1">
              <a:off x="9070851" y="2713574"/>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7" name="Straight Connector 86"/>
            <p:cNvCxnSpPr/>
            <p:nvPr/>
          </p:nvCxnSpPr>
          <p:spPr>
            <a:xfrm flipH="1" flipV="1">
              <a:off x="9816907" y="199049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8" name="Straight Connector 87"/>
            <p:cNvCxnSpPr/>
            <p:nvPr/>
          </p:nvCxnSpPr>
          <p:spPr>
            <a:xfrm flipV="1">
              <a:off x="5587605" y="369128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89" name="Straight Connector 88"/>
            <p:cNvCxnSpPr/>
            <p:nvPr/>
          </p:nvCxnSpPr>
          <p:spPr>
            <a:xfrm flipV="1">
              <a:off x="6539780" y="2729382"/>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0" name="Straight Connector 89"/>
            <p:cNvCxnSpPr/>
            <p:nvPr/>
          </p:nvCxnSpPr>
          <p:spPr>
            <a:xfrm flipV="1">
              <a:off x="7283693" y="1998262"/>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1" name="Straight Connector 90"/>
            <p:cNvCxnSpPr/>
            <p:nvPr/>
          </p:nvCxnSpPr>
          <p:spPr>
            <a:xfrm flipV="1">
              <a:off x="8102874" y="1171122"/>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2" name="Straight Connector 91"/>
            <p:cNvCxnSpPr/>
            <p:nvPr/>
          </p:nvCxnSpPr>
          <p:spPr>
            <a:xfrm flipH="1" flipV="1">
              <a:off x="10633924" y="1171684"/>
              <a:ext cx="1" cy="1934304"/>
            </a:xfrm>
            <a:prstGeom prst="line">
              <a:avLst/>
            </a:prstGeom>
          </p:spPr>
          <p:style>
            <a:lnRef idx="3">
              <a:schemeClr val="dk1"/>
            </a:lnRef>
            <a:fillRef idx="0">
              <a:schemeClr val="dk1"/>
            </a:fillRef>
            <a:effectRef idx="2">
              <a:schemeClr val="dk1"/>
            </a:effectRef>
            <a:fontRef idx="minor">
              <a:schemeClr val="tx1"/>
            </a:fontRef>
          </p:style>
        </p:cxnSp>
        <p:sp>
          <p:nvSpPr>
            <p:cNvPr id="93" name="Cube 92"/>
            <p:cNvSpPr/>
            <p:nvPr/>
          </p:nvSpPr>
          <p:spPr>
            <a:xfrm>
              <a:off x="4711727" y="4996399"/>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4" name="Cube 93"/>
            <p:cNvSpPr/>
            <p:nvPr/>
          </p:nvSpPr>
          <p:spPr>
            <a:xfrm>
              <a:off x="5591884" y="3684312"/>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0" name="Cube 99"/>
            <p:cNvSpPr/>
            <p:nvPr/>
          </p:nvSpPr>
          <p:spPr>
            <a:xfrm>
              <a:off x="6555613" y="1998262"/>
              <a:ext cx="1585158" cy="133941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1" name="Cube 100"/>
            <p:cNvSpPr/>
            <p:nvPr/>
          </p:nvSpPr>
          <p:spPr>
            <a:xfrm>
              <a:off x="7362228" y="4020902"/>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2" name="Cube 101"/>
            <p:cNvSpPr/>
            <p:nvPr/>
          </p:nvSpPr>
          <p:spPr>
            <a:xfrm>
              <a:off x="8082901" y="1979926"/>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3" name="Cube 102"/>
            <p:cNvSpPr/>
            <p:nvPr/>
          </p:nvSpPr>
          <p:spPr>
            <a:xfrm>
              <a:off x="6410313" y="4336702"/>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4" name="Cube 103"/>
            <p:cNvSpPr/>
            <p:nvPr/>
          </p:nvSpPr>
          <p:spPr>
            <a:xfrm>
              <a:off x="4734338" y="1168842"/>
              <a:ext cx="5904507" cy="5351227"/>
            </a:xfrm>
            <a:prstGeom prst="cube">
              <a:avLst>
                <a:gd name="adj" fmla="val 63362"/>
              </a:avLst>
            </a:prstGeom>
            <a:solidFill>
              <a:srgbClr val="000000">
                <a:alpha val="63137"/>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5" name="Title 1"/>
          <p:cNvSpPr txBox="1">
            <a:spLocks/>
          </p:cNvSpPr>
          <p:nvPr/>
        </p:nvSpPr>
        <p:spPr>
          <a:xfrm>
            <a:off x="101562" y="4543128"/>
            <a:ext cx="3482671" cy="11243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2: Categorize value </a:t>
            </a:r>
            <a:r>
              <a:rPr lang="en-US" sz="2500" i="1" dirty="0" smtClean="0">
                <a:solidFill>
                  <a:schemeClr val="accent2">
                    <a:lumMod val="75000"/>
                  </a:schemeClr>
                </a:solidFill>
              </a:rPr>
              <a:t>within </a:t>
            </a:r>
          </a:p>
          <a:p>
            <a:r>
              <a:rPr lang="en-US" sz="2500" dirty="0" err="1" smtClean="0">
                <a:solidFill>
                  <a:schemeClr val="accent2">
                    <a:lumMod val="75000"/>
                  </a:schemeClr>
                </a:solidFill>
              </a:rPr>
              <a:t>hdid</a:t>
            </a:r>
            <a:r>
              <a:rPr lang="en-US" sz="2500" dirty="0" smtClean="0">
                <a:solidFill>
                  <a:schemeClr val="accent2">
                    <a:lumMod val="75000"/>
                  </a:schemeClr>
                </a:solidFill>
              </a:rPr>
              <a:t>/</a:t>
            </a:r>
            <a:r>
              <a:rPr lang="en-US" sz="2500" dirty="0" err="1" smtClean="0">
                <a:solidFill>
                  <a:schemeClr val="accent2">
                    <a:lumMod val="75000"/>
                  </a:schemeClr>
                </a:solidFill>
              </a:rPr>
              <a:t>obs</a:t>
            </a:r>
            <a:endParaRPr lang="en-US" sz="2500" dirty="0">
              <a:solidFill>
                <a:schemeClr val="accent2">
                  <a:lumMod val="75000"/>
                </a:schemeClr>
              </a:solidFill>
            </a:endParaRPr>
          </a:p>
        </p:txBody>
      </p:sp>
      <p:sp>
        <p:nvSpPr>
          <p:cNvPr id="106" name="Title 1"/>
          <p:cNvSpPr txBox="1">
            <a:spLocks/>
          </p:cNvSpPr>
          <p:nvPr/>
        </p:nvSpPr>
        <p:spPr>
          <a:xfrm>
            <a:off x="4384811" y="231395"/>
            <a:ext cx="3482671"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3:</a:t>
            </a:r>
          </a:p>
          <a:p>
            <a:r>
              <a:rPr lang="en-US" sz="2500" dirty="0" smtClean="0">
                <a:solidFill>
                  <a:schemeClr val="accent2">
                    <a:lumMod val="75000"/>
                  </a:schemeClr>
                </a:solidFill>
              </a:rPr>
              <a:t>Condense to one row per administration</a:t>
            </a:r>
            <a:endParaRPr lang="en-US" sz="2500" dirty="0">
              <a:solidFill>
                <a:schemeClr val="accent2">
                  <a:lumMod val="75000"/>
                </a:schemeClr>
              </a:solidFill>
            </a:endParaRPr>
          </a:p>
        </p:txBody>
      </p:sp>
      <p:graphicFrame>
        <p:nvGraphicFramePr>
          <p:cNvPr id="3" name="Diagram 2"/>
          <p:cNvGraphicFramePr/>
          <p:nvPr>
            <p:extLst/>
          </p:nvPr>
        </p:nvGraphicFramePr>
        <p:xfrm>
          <a:off x="4728899" y="1569605"/>
          <a:ext cx="2858221" cy="18194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7" name="Diagram 106"/>
          <p:cNvGraphicFramePr/>
          <p:nvPr>
            <p:extLst/>
          </p:nvPr>
        </p:nvGraphicFramePr>
        <p:xfrm>
          <a:off x="8905810" y="317477"/>
          <a:ext cx="2990892" cy="214660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08" name="Title 1"/>
          <p:cNvSpPr txBox="1">
            <a:spLocks/>
          </p:cNvSpPr>
          <p:nvPr/>
        </p:nvSpPr>
        <p:spPr>
          <a:xfrm>
            <a:off x="8782865" y="231395"/>
            <a:ext cx="2311800" cy="5606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4: Unify</a:t>
            </a:r>
            <a:endParaRPr lang="en-US" sz="2500" dirty="0">
              <a:solidFill>
                <a:schemeClr val="accent2">
                  <a:lumMod val="75000"/>
                </a:schemeClr>
              </a:solidFill>
            </a:endParaRPr>
          </a:p>
        </p:txBody>
      </p:sp>
      <p:graphicFrame>
        <p:nvGraphicFramePr>
          <p:cNvPr id="109" name="Diagram 108"/>
          <p:cNvGraphicFramePr/>
          <p:nvPr>
            <p:extLst/>
          </p:nvPr>
        </p:nvGraphicFramePr>
        <p:xfrm>
          <a:off x="4740361" y="3726062"/>
          <a:ext cx="2736895" cy="1857151"/>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10" name="Title 1"/>
          <p:cNvSpPr txBox="1">
            <a:spLocks/>
          </p:cNvSpPr>
          <p:nvPr/>
        </p:nvSpPr>
        <p:spPr>
          <a:xfrm>
            <a:off x="8782864" y="2264086"/>
            <a:ext cx="3236782" cy="9822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5: Incorporate</a:t>
            </a:r>
          </a:p>
          <a:p>
            <a:r>
              <a:rPr lang="en-US" sz="2500" dirty="0" smtClean="0">
                <a:solidFill>
                  <a:schemeClr val="accent2">
                    <a:lumMod val="75000"/>
                  </a:schemeClr>
                </a:solidFill>
              </a:rPr>
              <a:t>Billing</a:t>
            </a:r>
            <a:endParaRPr lang="en-US" sz="2500" dirty="0">
              <a:solidFill>
                <a:schemeClr val="accent2">
                  <a:lumMod val="75000"/>
                </a:schemeClr>
              </a:solidFill>
            </a:endParaRPr>
          </a:p>
        </p:txBody>
      </p:sp>
      <p:pic>
        <p:nvPicPr>
          <p:cNvPr id="1026" name="Picture 2" descr="Inspector Gadget Clipart - Cartoon Characters Images - Inspector "/>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592790" y="5583213"/>
            <a:ext cx="1183621" cy="1141898"/>
          </a:xfrm>
          <a:prstGeom prst="rect">
            <a:avLst/>
          </a:prstGeom>
          <a:noFill/>
          <a:extLst>
            <a:ext uri="{909E8E84-426E-40DD-AFC4-6F175D3DCCD1}">
              <a14:hiddenFill xmlns:a14="http://schemas.microsoft.com/office/drawing/2010/main">
                <a:solidFill>
                  <a:srgbClr val="FFFFFF"/>
                </a:solidFill>
              </a14:hiddenFill>
            </a:ext>
          </a:extLst>
        </p:spPr>
      </p:pic>
      <p:sp>
        <p:nvSpPr>
          <p:cNvPr id="111" name="Title 1"/>
          <p:cNvSpPr txBox="1">
            <a:spLocks/>
          </p:cNvSpPr>
          <p:nvPr/>
        </p:nvSpPr>
        <p:spPr>
          <a:xfrm>
            <a:off x="8848758" y="5058889"/>
            <a:ext cx="3104993" cy="9822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a:t>
            </a:r>
            <a:r>
              <a:rPr lang="en-US" sz="2500" dirty="0" smtClean="0">
                <a:solidFill>
                  <a:schemeClr val="accent2">
                    <a:lumMod val="75000"/>
                  </a:schemeClr>
                </a:solidFill>
              </a:rPr>
              <a:t>8: </a:t>
            </a:r>
            <a:r>
              <a:rPr lang="en-US" sz="2500" dirty="0" smtClean="0">
                <a:solidFill>
                  <a:schemeClr val="accent2">
                    <a:lumMod val="75000"/>
                  </a:schemeClr>
                </a:solidFill>
              </a:rPr>
              <a:t>Verify against expectations</a:t>
            </a:r>
            <a:endParaRPr lang="en-US" sz="2500" dirty="0">
              <a:solidFill>
                <a:schemeClr val="accent2">
                  <a:lumMod val="75000"/>
                </a:schemeClr>
              </a:solidFill>
            </a:endParaRPr>
          </a:p>
        </p:txBody>
      </p:sp>
      <p:sp>
        <p:nvSpPr>
          <p:cNvPr id="112" name="Title 1"/>
          <p:cNvSpPr txBox="1">
            <a:spLocks/>
          </p:cNvSpPr>
          <p:nvPr/>
        </p:nvSpPr>
        <p:spPr>
          <a:xfrm>
            <a:off x="101562" y="61853"/>
            <a:ext cx="3244922" cy="934492"/>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smtClean="0">
                <a:solidFill>
                  <a:schemeClr val="accent2">
                    <a:lumMod val="75000"/>
                  </a:schemeClr>
                </a:solidFill>
              </a:rPr>
              <a:t>Stage 0: Isolate immunization </a:t>
            </a:r>
            <a:r>
              <a:rPr lang="en-US" sz="3000" dirty="0" err="1" smtClean="0">
                <a:solidFill>
                  <a:schemeClr val="accent2">
                    <a:lumMod val="75000"/>
                  </a:schemeClr>
                </a:solidFill>
              </a:rPr>
              <a:t>hdids</a:t>
            </a:r>
            <a:r>
              <a:rPr lang="en-US" sz="3000" dirty="0" smtClean="0">
                <a:solidFill>
                  <a:schemeClr val="accent2">
                    <a:lumMod val="75000"/>
                  </a:schemeClr>
                </a:solidFill>
              </a:rPr>
              <a:t>/</a:t>
            </a:r>
            <a:r>
              <a:rPr lang="en-US" sz="3000" dirty="0" err="1" smtClean="0">
                <a:solidFill>
                  <a:schemeClr val="accent2">
                    <a:lumMod val="75000"/>
                  </a:schemeClr>
                </a:solidFill>
              </a:rPr>
              <a:t>obs</a:t>
            </a:r>
            <a:r>
              <a:rPr lang="en-US" sz="3000" dirty="0" smtClean="0">
                <a:solidFill>
                  <a:schemeClr val="accent2">
                    <a:lumMod val="75000"/>
                  </a:schemeClr>
                </a:solidFill>
              </a:rPr>
              <a:t> terms</a:t>
            </a:r>
            <a:endParaRPr lang="en-US" sz="3000" dirty="0">
              <a:solidFill>
                <a:schemeClr val="accent2">
                  <a:lumMod val="75000"/>
                </a:schemeClr>
              </a:solidFill>
            </a:endParaRPr>
          </a:p>
        </p:txBody>
      </p:sp>
      <p:graphicFrame>
        <p:nvGraphicFramePr>
          <p:cNvPr id="14" name="Diagram 13"/>
          <p:cNvGraphicFramePr/>
          <p:nvPr>
            <p:extLst/>
          </p:nvPr>
        </p:nvGraphicFramePr>
        <p:xfrm>
          <a:off x="2357679" y="132522"/>
          <a:ext cx="1458947" cy="1522327"/>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113" name="TextBox 112"/>
          <p:cNvSpPr txBox="1"/>
          <p:nvPr/>
        </p:nvSpPr>
        <p:spPr>
          <a:xfrm>
            <a:off x="9746291" y="6488668"/>
            <a:ext cx="2443811" cy="369332"/>
          </a:xfrm>
          <a:prstGeom prst="rect">
            <a:avLst/>
          </a:prstGeom>
          <a:noFill/>
        </p:spPr>
        <p:txBody>
          <a:bodyPr wrap="none" rtlCol="0">
            <a:spAutoFit/>
          </a:bodyPr>
          <a:lstStyle/>
          <a:p>
            <a:r>
              <a:rPr lang="en-US" dirty="0" smtClean="0">
                <a:solidFill>
                  <a:schemeClr val="bg1">
                    <a:lumMod val="75000"/>
                  </a:schemeClr>
                </a:solidFill>
              </a:rPr>
              <a:t>immunization-transition</a:t>
            </a:r>
            <a:endParaRPr lang="en-US" dirty="0">
              <a:solidFill>
                <a:schemeClr val="bg1">
                  <a:lumMod val="75000"/>
                </a:schemeClr>
              </a:solidFill>
            </a:endParaRPr>
          </a:p>
        </p:txBody>
      </p:sp>
      <p:sp>
        <p:nvSpPr>
          <p:cNvPr id="114" name="Title 1"/>
          <p:cNvSpPr txBox="1">
            <a:spLocks/>
          </p:cNvSpPr>
          <p:nvPr/>
        </p:nvSpPr>
        <p:spPr>
          <a:xfrm>
            <a:off x="8818003" y="3201501"/>
            <a:ext cx="3236782" cy="9822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a:t>
            </a:r>
            <a:r>
              <a:rPr lang="en-US" sz="2500" dirty="0" smtClean="0">
                <a:solidFill>
                  <a:schemeClr val="accent2">
                    <a:lumMod val="75000"/>
                  </a:schemeClr>
                </a:solidFill>
              </a:rPr>
              <a:t>6: </a:t>
            </a:r>
            <a:r>
              <a:rPr lang="en-US" sz="2500" dirty="0" smtClean="0">
                <a:solidFill>
                  <a:schemeClr val="accent2">
                    <a:lumMod val="75000"/>
                  </a:schemeClr>
                </a:solidFill>
              </a:rPr>
              <a:t>Incorporate</a:t>
            </a:r>
          </a:p>
          <a:p>
            <a:r>
              <a:rPr lang="en-US" sz="2500" dirty="0" smtClean="0">
                <a:solidFill>
                  <a:schemeClr val="accent2">
                    <a:lumMod val="75000"/>
                  </a:schemeClr>
                </a:solidFill>
              </a:rPr>
              <a:t>Health </a:t>
            </a:r>
            <a:r>
              <a:rPr lang="en-US" sz="2500" dirty="0" err="1" smtClean="0">
                <a:solidFill>
                  <a:schemeClr val="accent2">
                    <a:lumMod val="75000"/>
                  </a:schemeClr>
                </a:solidFill>
              </a:rPr>
              <a:t>Dept</a:t>
            </a:r>
            <a:endParaRPr lang="en-US" sz="2500" dirty="0">
              <a:solidFill>
                <a:schemeClr val="accent2">
                  <a:lumMod val="75000"/>
                </a:schemeClr>
              </a:solidFill>
            </a:endParaRPr>
          </a:p>
        </p:txBody>
      </p:sp>
      <p:sp>
        <p:nvSpPr>
          <p:cNvPr id="115" name="Title 1"/>
          <p:cNvSpPr txBox="1">
            <a:spLocks/>
          </p:cNvSpPr>
          <p:nvPr/>
        </p:nvSpPr>
        <p:spPr>
          <a:xfrm>
            <a:off x="8818003" y="4103959"/>
            <a:ext cx="3236782" cy="9822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a:t>
            </a:r>
            <a:r>
              <a:rPr lang="en-US" sz="2500" dirty="0" smtClean="0">
                <a:solidFill>
                  <a:schemeClr val="accent2">
                    <a:lumMod val="75000"/>
                  </a:schemeClr>
                </a:solidFill>
              </a:rPr>
              <a:t>7: </a:t>
            </a:r>
            <a:r>
              <a:rPr lang="en-US" sz="2500" dirty="0" smtClean="0">
                <a:solidFill>
                  <a:schemeClr val="accent2">
                    <a:lumMod val="75000"/>
                  </a:schemeClr>
                </a:solidFill>
              </a:rPr>
              <a:t>Incorporate</a:t>
            </a:r>
          </a:p>
          <a:p>
            <a:r>
              <a:rPr lang="en-US" sz="2500" dirty="0" smtClean="0">
                <a:solidFill>
                  <a:schemeClr val="accent2">
                    <a:lumMod val="75000"/>
                  </a:schemeClr>
                </a:solidFill>
              </a:rPr>
              <a:t>manual overrides</a:t>
            </a:r>
            <a:endParaRPr lang="en-US" sz="2500" dirty="0">
              <a:solidFill>
                <a:schemeClr val="accent2">
                  <a:lumMod val="75000"/>
                </a:schemeClr>
              </a:solidFill>
            </a:endParaRPr>
          </a:p>
        </p:txBody>
      </p:sp>
    </p:spTree>
    <p:extLst>
      <p:ext uri="{BB962C8B-B14F-4D97-AF65-F5344CB8AC3E}">
        <p14:creationId xmlns:p14="http://schemas.microsoft.com/office/powerpoint/2010/main" val="31368533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smtClean="0">
                <a:solidFill>
                  <a:srgbClr val="0070C0"/>
                </a:solidFill>
              </a:rPr>
              <a:t>Immunization Scope</a:t>
            </a:r>
            <a:endParaRPr lang="en-US" b="1" i="1" dirty="0">
              <a:solidFill>
                <a:srgbClr val="0070C0"/>
              </a:solidFill>
            </a:endParaRPr>
          </a:p>
        </p:txBody>
      </p:sp>
      <p:sp>
        <p:nvSpPr>
          <p:cNvPr id="3" name="Content Placeholder 2"/>
          <p:cNvSpPr>
            <a:spLocks noGrp="1"/>
          </p:cNvSpPr>
          <p:nvPr>
            <p:ph idx="1"/>
          </p:nvPr>
        </p:nvSpPr>
        <p:spPr/>
        <p:txBody>
          <a:bodyPr>
            <a:normAutofit/>
          </a:bodyPr>
          <a:lstStyle/>
          <a:p>
            <a:r>
              <a:rPr lang="en-US" dirty="0" smtClean="0"/>
              <a:t>1,000,000 syringes</a:t>
            </a:r>
          </a:p>
          <a:p>
            <a:r>
              <a:rPr lang="en-US" dirty="0" smtClean="0"/>
              <a:t>~100 vaccine types</a:t>
            </a:r>
          </a:p>
          <a:p>
            <a:r>
              <a:rPr lang="en-US" dirty="0" smtClean="0"/>
              <a:t>10+ years</a:t>
            </a:r>
          </a:p>
          <a:p>
            <a:r>
              <a:rPr lang="en-US" dirty="0" smtClean="0"/>
              <a:t>70+ clinics</a:t>
            </a:r>
          </a:p>
          <a:p>
            <a:endParaRPr lang="en-US" dirty="0" smtClean="0"/>
          </a:p>
          <a:p>
            <a:endParaRPr lang="en-US" dirty="0"/>
          </a:p>
        </p:txBody>
      </p:sp>
      <p:sp>
        <p:nvSpPr>
          <p:cNvPr id="4" name="TextBox 3"/>
          <p:cNvSpPr txBox="1"/>
          <p:nvPr/>
        </p:nvSpPr>
        <p:spPr>
          <a:xfrm>
            <a:off x="9746291" y="6488668"/>
            <a:ext cx="2443811" cy="369332"/>
          </a:xfrm>
          <a:prstGeom prst="rect">
            <a:avLst/>
          </a:prstGeom>
          <a:noFill/>
        </p:spPr>
        <p:txBody>
          <a:bodyPr wrap="none" rtlCol="0">
            <a:spAutoFit/>
          </a:bodyPr>
          <a:lstStyle/>
          <a:p>
            <a:r>
              <a:rPr lang="en-US" dirty="0" smtClean="0">
                <a:solidFill>
                  <a:schemeClr val="bg1">
                    <a:lumMod val="75000"/>
                  </a:schemeClr>
                </a:solidFill>
              </a:rPr>
              <a:t>immunization-transition</a:t>
            </a:r>
            <a:endParaRPr lang="en-US" dirty="0">
              <a:solidFill>
                <a:schemeClr val="bg1">
                  <a:lumMod val="75000"/>
                </a:schemeClr>
              </a:solidFill>
            </a:endParaRPr>
          </a:p>
        </p:txBody>
      </p:sp>
    </p:spTree>
    <p:extLst>
      <p:ext uri="{BB962C8B-B14F-4D97-AF65-F5344CB8AC3E}">
        <p14:creationId xmlns:p14="http://schemas.microsoft.com/office/powerpoint/2010/main" val="399449634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Brief Summary of CDW Value</a:t>
            </a:r>
            <a:endParaRPr lang="en-US" sz="7200" b="1" i="1"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8363801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solidFill>
                  <a:srgbClr val="0070C0"/>
                </a:solidFill>
              </a:rPr>
              <a:t>Brief Summary of CDW Value</a:t>
            </a:r>
          </a:p>
        </p:txBody>
      </p:sp>
      <p:sp>
        <p:nvSpPr>
          <p:cNvPr id="3" name="Content Placeholder 2"/>
          <p:cNvSpPr>
            <a:spLocks noGrp="1"/>
          </p:cNvSpPr>
          <p:nvPr>
            <p:ph idx="1"/>
          </p:nvPr>
        </p:nvSpPr>
        <p:spPr/>
        <p:txBody>
          <a:bodyPr>
            <a:normAutofit lnSpcReduction="10000"/>
          </a:bodyPr>
          <a:lstStyle/>
          <a:p>
            <a:r>
              <a:rPr lang="en-US" dirty="0"/>
              <a:t>POPS: dynamic </a:t>
            </a:r>
            <a:r>
              <a:rPr lang="en-US" dirty="0" smtClean="0"/>
              <a:t>recruitment</a:t>
            </a:r>
            <a:endParaRPr lang="en-US" dirty="0"/>
          </a:p>
          <a:p>
            <a:r>
              <a:rPr lang="en-US" dirty="0" smtClean="0"/>
              <a:t>OxyContin: </a:t>
            </a:r>
            <a:r>
              <a:rPr lang="en-US" dirty="0"/>
              <a:t>electronic sorting and merging/patient matching</a:t>
            </a:r>
          </a:p>
          <a:p>
            <a:r>
              <a:rPr lang="en-US" dirty="0"/>
              <a:t>ADHD studies: </a:t>
            </a:r>
            <a:r>
              <a:rPr lang="en-US" dirty="0" smtClean="0"/>
              <a:t>Apply standard </a:t>
            </a:r>
            <a:r>
              <a:rPr lang="en-US" dirty="0"/>
              <a:t>clinical </a:t>
            </a:r>
            <a:r>
              <a:rPr lang="en-US" dirty="0" smtClean="0"/>
              <a:t>vocabulary </a:t>
            </a:r>
            <a:r>
              <a:rPr lang="en-US" dirty="0"/>
              <a:t>to support interoperability to help information exchange; </a:t>
            </a:r>
            <a:r>
              <a:rPr lang="en-US" dirty="0" smtClean="0"/>
              <a:t>isolated retrieval </a:t>
            </a:r>
            <a:r>
              <a:rPr lang="en-US" dirty="0"/>
              <a:t>of text documents for </a:t>
            </a:r>
            <a:r>
              <a:rPr lang="en-US" dirty="0" smtClean="0"/>
              <a:t>mining</a:t>
            </a:r>
            <a:endParaRPr lang="en-US" dirty="0"/>
          </a:p>
          <a:p>
            <a:r>
              <a:rPr lang="en-US" dirty="0"/>
              <a:t>Diabetes Management/Transition of Care: Sharing of data across various sources improves quality of care and efficiency; maximizes utility of </a:t>
            </a:r>
            <a:r>
              <a:rPr lang="en-US" dirty="0" smtClean="0"/>
              <a:t>data</a:t>
            </a:r>
          </a:p>
          <a:p>
            <a:r>
              <a:rPr lang="en-US" dirty="0" smtClean="0"/>
              <a:t>Immunization</a:t>
            </a:r>
            <a:r>
              <a:rPr lang="en-US" dirty="0"/>
              <a:t>: Harmonization of records for </a:t>
            </a:r>
            <a:r>
              <a:rPr lang="en-US" dirty="0" smtClean="0"/>
              <a:t>quality reporting and  </a:t>
            </a:r>
            <a:r>
              <a:rPr lang="en-US" dirty="0"/>
              <a:t>improved accuracy of </a:t>
            </a:r>
            <a:r>
              <a:rPr lang="en-US" dirty="0" smtClean="0"/>
              <a:t>record history</a:t>
            </a:r>
            <a:endParaRPr lang="en-US" dirty="0"/>
          </a:p>
        </p:txBody>
      </p:sp>
    </p:spTree>
    <p:extLst>
      <p:ext uri="{BB962C8B-B14F-4D97-AF65-F5344CB8AC3E}">
        <p14:creationId xmlns:p14="http://schemas.microsoft.com/office/powerpoint/2010/main" val="163195898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Other Universities </a:t>
            </a:r>
            <a:r>
              <a:rPr lang="en-US" dirty="0"/>
              <a:t>are </a:t>
            </a:r>
            <a:r>
              <a:rPr lang="en-US" dirty="0" smtClean="0"/>
              <a:t>Headed</a:t>
            </a:r>
            <a:endParaRPr lang="en-US" dirty="0"/>
          </a:p>
        </p:txBody>
      </p:sp>
      <p:sp>
        <p:nvSpPr>
          <p:cNvPr id="3" name="Content Placeholder 2"/>
          <p:cNvSpPr>
            <a:spLocks noGrp="1"/>
          </p:cNvSpPr>
          <p:nvPr>
            <p:ph idx="1"/>
          </p:nvPr>
        </p:nvSpPr>
        <p:spPr>
          <a:xfrm>
            <a:off x="365760" y="1502834"/>
            <a:ext cx="6196672" cy="5195146"/>
          </a:xfrm>
        </p:spPr>
        <p:txBody>
          <a:bodyPr>
            <a:normAutofit fontScale="92500" lnSpcReduction="20000"/>
          </a:bodyPr>
          <a:lstStyle/>
          <a:p>
            <a:r>
              <a:rPr lang="en-US" dirty="0" smtClean="0"/>
              <a:t>University of Washington:</a:t>
            </a:r>
          </a:p>
          <a:p>
            <a:pPr lvl="1"/>
            <a:r>
              <a:rPr lang="en-US" dirty="0" smtClean="0"/>
              <a:t>Data Quest (</a:t>
            </a:r>
            <a:r>
              <a:rPr lang="en-US" dirty="0">
                <a:hlinkClick r:id="rId3"/>
              </a:rPr>
              <a:t>https://dataquest.iths.org</a:t>
            </a:r>
            <a:r>
              <a:rPr lang="en-US" dirty="0" smtClean="0">
                <a:hlinkClick r:id="rId3"/>
              </a:rPr>
              <a:t>/</a:t>
            </a:r>
            <a:r>
              <a:rPr lang="en-US" dirty="0" smtClean="0"/>
              <a:t>) </a:t>
            </a:r>
          </a:p>
          <a:p>
            <a:pPr lvl="1"/>
            <a:r>
              <a:rPr lang="en-US" dirty="0"/>
              <a:t>Leaf- </a:t>
            </a:r>
            <a:r>
              <a:rPr lang="en-US" dirty="0" smtClean="0"/>
              <a:t>Integrates </a:t>
            </a:r>
            <a:r>
              <a:rPr lang="en-US" dirty="0"/>
              <a:t>of Regulatory Oversight with Data </a:t>
            </a:r>
            <a:r>
              <a:rPr lang="en-US" dirty="0" smtClean="0"/>
              <a:t>Accession</a:t>
            </a:r>
          </a:p>
          <a:p>
            <a:pPr lvl="2"/>
            <a:r>
              <a:rPr lang="en-US" dirty="0" smtClean="0"/>
              <a:t>De-identified </a:t>
            </a:r>
            <a:r>
              <a:rPr lang="en-US" dirty="0"/>
              <a:t>prep to research</a:t>
            </a:r>
          </a:p>
          <a:p>
            <a:pPr lvl="2"/>
            <a:r>
              <a:rPr lang="en-US" dirty="0"/>
              <a:t>PHI access </a:t>
            </a:r>
            <a:endParaRPr lang="en-US" dirty="0" smtClean="0"/>
          </a:p>
          <a:p>
            <a:r>
              <a:rPr lang="en-US" dirty="0" err="1" smtClean="0"/>
              <a:t>TriNetX</a:t>
            </a:r>
            <a:endParaRPr lang="en-US" dirty="0" smtClean="0"/>
          </a:p>
          <a:p>
            <a:pPr lvl="1"/>
            <a:r>
              <a:rPr lang="en-US" dirty="0" smtClean="0"/>
              <a:t>Attract Industry-Sponsored Trials</a:t>
            </a:r>
          </a:p>
          <a:p>
            <a:pPr lvl="1"/>
            <a:r>
              <a:rPr lang="en-US" dirty="0" smtClean="0"/>
              <a:t>Peer-institution Collaborations</a:t>
            </a:r>
          </a:p>
          <a:p>
            <a:pPr lvl="1"/>
            <a:endParaRPr lang="en-US" dirty="0" smtClean="0"/>
          </a:p>
          <a:p>
            <a:r>
              <a:rPr lang="en-US" dirty="0" smtClean="0"/>
              <a:t>University of Michigan</a:t>
            </a:r>
          </a:p>
          <a:p>
            <a:pPr lvl="1"/>
            <a:r>
              <a:rPr lang="en-US" dirty="0" smtClean="0"/>
              <a:t>EMERSE </a:t>
            </a:r>
            <a:r>
              <a:rPr lang="en-US" dirty="0"/>
              <a:t>(Electronic Medical Records Search </a:t>
            </a:r>
            <a:r>
              <a:rPr lang="en-US" dirty="0" smtClean="0"/>
              <a:t>Engine; </a:t>
            </a:r>
            <a:r>
              <a:rPr lang="en-US" dirty="0">
                <a:hlinkClick r:id="rId4"/>
              </a:rPr>
              <a:t>http://project-emerse.org</a:t>
            </a:r>
            <a:r>
              <a:rPr lang="en-US" dirty="0" smtClean="0">
                <a:hlinkClick r:id="rId4"/>
              </a:rPr>
              <a:t>/</a:t>
            </a:r>
            <a:r>
              <a:rPr lang="en-US" dirty="0" smtClean="0"/>
              <a:t>)</a:t>
            </a:r>
          </a:p>
          <a:p>
            <a:pPr lvl="2"/>
            <a:r>
              <a:rPr lang="en-US" dirty="0" smtClean="0"/>
              <a:t>Google for your free text EMR documents and notes</a:t>
            </a:r>
          </a:p>
          <a:p>
            <a:pPr lvl="2"/>
            <a:r>
              <a:rPr lang="en-US" dirty="0"/>
              <a:t>S</a:t>
            </a:r>
            <a:r>
              <a:rPr lang="en-US" dirty="0" smtClean="0"/>
              <a:t>imilar to natural language processing (NLP)</a:t>
            </a:r>
            <a:endParaRPr lang="en-US" dirty="0"/>
          </a:p>
          <a:p>
            <a:endParaRPr lang="en-US" dirty="0" smtClean="0"/>
          </a:p>
          <a:p>
            <a:endParaRPr lang="en-US" dirty="0" smtClean="0"/>
          </a:p>
          <a:p>
            <a:endParaRPr lang="en-US" dirty="0"/>
          </a:p>
        </p:txBody>
      </p:sp>
      <p:pic>
        <p:nvPicPr>
          <p:cNvPr id="5" name="Picture 4"/>
          <p:cNvPicPr>
            <a:picLocks noChangeAspect="1"/>
          </p:cNvPicPr>
          <p:nvPr/>
        </p:nvPicPr>
        <p:blipFill>
          <a:blip r:embed="rId5"/>
          <a:stretch>
            <a:fillRect/>
          </a:stretch>
        </p:blipFill>
        <p:spPr>
          <a:xfrm>
            <a:off x="6711022" y="1845734"/>
            <a:ext cx="5200650" cy="2724150"/>
          </a:xfrm>
          <a:prstGeom prst="rect">
            <a:avLst/>
          </a:prstGeom>
        </p:spPr>
      </p:pic>
    </p:spTree>
    <p:extLst>
      <p:ext uri="{BB962C8B-B14F-4D97-AF65-F5344CB8AC3E}">
        <p14:creationId xmlns:p14="http://schemas.microsoft.com/office/powerpoint/2010/main" val="41858250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4165205727"/>
              </p:ext>
            </p:extLst>
          </p:nvPr>
        </p:nvGraphicFramePr>
        <p:xfrm>
          <a:off x="5853043" y="29114"/>
          <a:ext cx="6092689" cy="6766560"/>
        </p:xfrm>
        <a:graphic>
          <a:graphicData uri="http://schemas.openxmlformats.org/drawingml/2006/table">
            <a:tbl>
              <a:tblPr firstRow="1" bandRow="1">
                <a:tableStyleId>{0660B408-B3CF-4A94-85FC-2B1E0A45F4A2}</a:tableStyleId>
              </a:tblPr>
              <a:tblGrid>
                <a:gridCol w="3957749">
                  <a:extLst>
                    <a:ext uri="{9D8B030D-6E8A-4147-A177-3AD203B41FA5}">
                      <a16:colId xmlns:a16="http://schemas.microsoft.com/office/drawing/2014/main" val="20000"/>
                    </a:ext>
                  </a:extLst>
                </a:gridCol>
                <a:gridCol w="2134940">
                  <a:extLst>
                    <a:ext uri="{9D8B030D-6E8A-4147-A177-3AD203B41FA5}">
                      <a16:colId xmlns:a16="http://schemas.microsoft.com/office/drawing/2014/main" val="20001"/>
                    </a:ext>
                  </a:extLst>
                </a:gridCol>
              </a:tblGrid>
              <a:tr h="351886">
                <a:tc>
                  <a:txBody>
                    <a:bodyPr/>
                    <a:lstStyle/>
                    <a:p>
                      <a:r>
                        <a:rPr lang="en-US" sz="2000" dirty="0" smtClean="0"/>
                        <a:t>Department</a:t>
                      </a:r>
                      <a:endParaRPr lang="en-US" sz="2000" dirty="0"/>
                    </a:p>
                  </a:txBody>
                  <a:tcPr/>
                </a:tc>
                <a:tc>
                  <a:txBody>
                    <a:bodyPr/>
                    <a:lstStyle/>
                    <a:p>
                      <a:pPr algn="r"/>
                      <a:r>
                        <a:rPr lang="en-US" sz="2000" dirty="0" smtClean="0"/>
                        <a:t>Percentage</a:t>
                      </a:r>
                      <a:endParaRPr lang="en-US" sz="2000" dirty="0"/>
                    </a:p>
                  </a:txBody>
                  <a:tcPr/>
                </a:tc>
                <a:extLst>
                  <a:ext uri="{0D108BD9-81ED-4DB2-BD59-A6C34878D82A}">
                    <a16:rowId xmlns:a16="http://schemas.microsoft.com/office/drawing/2014/main" val="10000"/>
                  </a:ext>
                </a:extLst>
              </a:tr>
              <a:tr h="516951">
                <a:tc>
                  <a:txBody>
                    <a:bodyPr/>
                    <a:lstStyle/>
                    <a:p>
                      <a:r>
                        <a:rPr lang="en-US" sz="3200" dirty="0" smtClean="0"/>
                        <a:t>Pediatrics</a:t>
                      </a:r>
                      <a:endParaRPr lang="en-US" sz="3200" dirty="0"/>
                    </a:p>
                  </a:txBody>
                  <a:tcPr/>
                </a:tc>
                <a:tc>
                  <a:txBody>
                    <a:bodyPr/>
                    <a:lstStyle/>
                    <a:p>
                      <a:pPr algn="r"/>
                      <a:r>
                        <a:rPr lang="en-US" sz="3200" dirty="0" smtClean="0"/>
                        <a:t>55%</a:t>
                      </a:r>
                      <a:endParaRPr lang="en-US" sz="3200" dirty="0"/>
                    </a:p>
                  </a:txBody>
                  <a:tcPr/>
                </a:tc>
                <a:extLst>
                  <a:ext uri="{0D108BD9-81ED-4DB2-BD59-A6C34878D82A}">
                    <a16:rowId xmlns:a16="http://schemas.microsoft.com/office/drawing/2014/main" val="10001"/>
                  </a:ext>
                </a:extLst>
              </a:tr>
              <a:tr h="516951">
                <a:tc>
                  <a:txBody>
                    <a:bodyPr/>
                    <a:lstStyle/>
                    <a:p>
                      <a:r>
                        <a:rPr lang="en-US" sz="3200" dirty="0" smtClean="0"/>
                        <a:t>Orthopedics</a:t>
                      </a:r>
                      <a:endParaRPr lang="en-US" sz="3200" dirty="0"/>
                    </a:p>
                  </a:txBody>
                  <a:tcPr/>
                </a:tc>
                <a:tc>
                  <a:txBody>
                    <a:bodyPr/>
                    <a:lstStyle/>
                    <a:p>
                      <a:pPr algn="r"/>
                      <a:r>
                        <a:rPr lang="en-US" sz="3200" dirty="0" smtClean="0"/>
                        <a:t>16%</a:t>
                      </a:r>
                      <a:endParaRPr lang="en-US" sz="3200" dirty="0"/>
                    </a:p>
                  </a:txBody>
                  <a:tcPr/>
                </a:tc>
                <a:extLst>
                  <a:ext uri="{0D108BD9-81ED-4DB2-BD59-A6C34878D82A}">
                    <a16:rowId xmlns:a16="http://schemas.microsoft.com/office/drawing/2014/main" val="10002"/>
                  </a:ext>
                </a:extLst>
              </a:tr>
              <a:tr h="516951">
                <a:tc>
                  <a:txBody>
                    <a:bodyPr/>
                    <a:lstStyle/>
                    <a:p>
                      <a:r>
                        <a:rPr lang="en-US" sz="3200" dirty="0" smtClean="0"/>
                        <a:t>Cancer</a:t>
                      </a:r>
                      <a:r>
                        <a:rPr lang="en-US" sz="3200" baseline="0" dirty="0" smtClean="0"/>
                        <a:t> Center</a:t>
                      </a:r>
                      <a:endParaRPr lang="en-US" sz="3200" dirty="0"/>
                    </a:p>
                  </a:txBody>
                  <a:tcPr/>
                </a:tc>
                <a:tc>
                  <a:txBody>
                    <a:bodyPr/>
                    <a:lstStyle/>
                    <a:p>
                      <a:pPr algn="r"/>
                      <a:r>
                        <a:rPr lang="en-US" sz="3200" dirty="0" smtClean="0"/>
                        <a:t>7%</a:t>
                      </a:r>
                      <a:endParaRPr lang="en-US" sz="3200" dirty="0"/>
                    </a:p>
                  </a:txBody>
                  <a:tcPr/>
                </a:tc>
                <a:extLst>
                  <a:ext uri="{0D108BD9-81ED-4DB2-BD59-A6C34878D82A}">
                    <a16:rowId xmlns:a16="http://schemas.microsoft.com/office/drawing/2014/main" val="10003"/>
                  </a:ext>
                </a:extLst>
              </a:tr>
              <a:tr h="516951">
                <a:tc>
                  <a:txBody>
                    <a:bodyPr/>
                    <a:lstStyle/>
                    <a:p>
                      <a:r>
                        <a:rPr lang="en-US" sz="3200" dirty="0" smtClean="0"/>
                        <a:t>Women’s Health</a:t>
                      </a:r>
                      <a:endParaRPr lang="en-US" sz="3200" dirty="0"/>
                    </a:p>
                  </a:txBody>
                  <a:tcPr/>
                </a:tc>
                <a:tc>
                  <a:txBody>
                    <a:bodyPr/>
                    <a:lstStyle/>
                    <a:p>
                      <a:pPr algn="r"/>
                      <a:r>
                        <a:rPr lang="en-US" sz="3200" dirty="0" smtClean="0"/>
                        <a:t>7%</a:t>
                      </a:r>
                      <a:endParaRPr lang="en-US" sz="3200" dirty="0"/>
                    </a:p>
                  </a:txBody>
                  <a:tcPr/>
                </a:tc>
                <a:extLst>
                  <a:ext uri="{0D108BD9-81ED-4DB2-BD59-A6C34878D82A}">
                    <a16:rowId xmlns:a16="http://schemas.microsoft.com/office/drawing/2014/main" val="10004"/>
                  </a:ext>
                </a:extLst>
              </a:tr>
              <a:tr h="516951">
                <a:tc>
                  <a:txBody>
                    <a:bodyPr/>
                    <a:lstStyle/>
                    <a:p>
                      <a:r>
                        <a:rPr lang="en-US" sz="3200" dirty="0" smtClean="0"/>
                        <a:t>Pharmacy</a:t>
                      </a:r>
                      <a:endParaRPr lang="en-US" sz="3200" dirty="0"/>
                    </a:p>
                  </a:txBody>
                  <a:tcPr/>
                </a:tc>
                <a:tc>
                  <a:txBody>
                    <a:bodyPr/>
                    <a:lstStyle/>
                    <a:p>
                      <a:pPr algn="r"/>
                      <a:r>
                        <a:rPr lang="en-US" sz="3200" dirty="0" smtClean="0"/>
                        <a:t>4%</a:t>
                      </a:r>
                      <a:endParaRPr lang="en-US" sz="3200" dirty="0"/>
                    </a:p>
                  </a:txBody>
                  <a:tcPr/>
                </a:tc>
                <a:extLst>
                  <a:ext uri="{0D108BD9-81ED-4DB2-BD59-A6C34878D82A}">
                    <a16:rowId xmlns:a16="http://schemas.microsoft.com/office/drawing/2014/main" val="10005"/>
                  </a:ext>
                </a:extLst>
              </a:tr>
              <a:tr h="516951">
                <a:tc>
                  <a:txBody>
                    <a:bodyPr/>
                    <a:lstStyle/>
                    <a:p>
                      <a:r>
                        <a:rPr lang="en-US" sz="3200" dirty="0" smtClean="0"/>
                        <a:t>Dermatology</a:t>
                      </a:r>
                      <a:endParaRPr lang="en-US" sz="3200" dirty="0"/>
                    </a:p>
                  </a:txBody>
                  <a:tcPr/>
                </a:tc>
                <a:tc>
                  <a:txBody>
                    <a:bodyPr/>
                    <a:lstStyle/>
                    <a:p>
                      <a:pPr algn="r"/>
                      <a:r>
                        <a:rPr lang="en-US" sz="3200" dirty="0" smtClean="0"/>
                        <a:t>2%</a:t>
                      </a:r>
                      <a:endParaRPr lang="en-US" sz="3200" dirty="0"/>
                    </a:p>
                  </a:txBody>
                  <a:tcPr/>
                </a:tc>
                <a:extLst>
                  <a:ext uri="{0D108BD9-81ED-4DB2-BD59-A6C34878D82A}">
                    <a16:rowId xmlns:a16="http://schemas.microsoft.com/office/drawing/2014/main" val="10006"/>
                  </a:ext>
                </a:extLst>
              </a:tr>
              <a:tr h="516951">
                <a:tc>
                  <a:txBody>
                    <a:bodyPr/>
                    <a:lstStyle/>
                    <a:p>
                      <a:r>
                        <a:rPr lang="en-US" sz="3200" dirty="0" smtClean="0"/>
                        <a:t>Infectious</a:t>
                      </a:r>
                      <a:r>
                        <a:rPr lang="en-US" sz="3200" baseline="0" dirty="0" smtClean="0"/>
                        <a:t> Disease</a:t>
                      </a:r>
                      <a:endParaRPr lang="en-US" sz="3200" dirty="0"/>
                    </a:p>
                  </a:txBody>
                  <a:tcPr/>
                </a:tc>
                <a:tc>
                  <a:txBody>
                    <a:bodyPr/>
                    <a:lstStyle/>
                    <a:p>
                      <a:pPr algn="r"/>
                      <a:r>
                        <a:rPr lang="en-US" sz="3200" dirty="0" smtClean="0"/>
                        <a:t>1%</a:t>
                      </a:r>
                      <a:endParaRPr lang="en-US" sz="3200" dirty="0"/>
                    </a:p>
                  </a:txBody>
                  <a:tcPr/>
                </a:tc>
                <a:extLst>
                  <a:ext uri="{0D108BD9-81ED-4DB2-BD59-A6C34878D82A}">
                    <a16:rowId xmlns:a16="http://schemas.microsoft.com/office/drawing/2014/main" val="10007"/>
                  </a:ext>
                </a:extLst>
              </a:tr>
              <a:tr h="516951">
                <a:tc>
                  <a:txBody>
                    <a:bodyPr/>
                    <a:lstStyle/>
                    <a:p>
                      <a:r>
                        <a:rPr lang="en-US" sz="3200" dirty="0" smtClean="0"/>
                        <a:t>Cardiovascular</a:t>
                      </a:r>
                      <a:endParaRPr lang="en-US" sz="3200" dirty="0"/>
                    </a:p>
                  </a:txBody>
                  <a:tcPr/>
                </a:tc>
                <a:tc>
                  <a:txBody>
                    <a:bodyPr/>
                    <a:lstStyle/>
                    <a:p>
                      <a:pPr algn="r"/>
                      <a:r>
                        <a:rPr lang="en-US" sz="3200" dirty="0" smtClean="0"/>
                        <a:t>1%</a:t>
                      </a:r>
                      <a:endParaRPr lang="en-US" sz="3200" dirty="0"/>
                    </a:p>
                  </a:txBody>
                  <a:tcPr/>
                </a:tc>
                <a:extLst>
                  <a:ext uri="{0D108BD9-81ED-4DB2-BD59-A6C34878D82A}">
                    <a16:rowId xmlns:a16="http://schemas.microsoft.com/office/drawing/2014/main" val="10008"/>
                  </a:ext>
                </a:extLst>
              </a:tr>
              <a:tr h="516951">
                <a:tc>
                  <a:txBody>
                    <a:bodyPr/>
                    <a:lstStyle/>
                    <a:p>
                      <a:r>
                        <a:rPr lang="en-US" sz="3200" dirty="0" smtClean="0"/>
                        <a:t>Endocrinology</a:t>
                      </a:r>
                      <a:endParaRPr lang="en-US" sz="3200" dirty="0"/>
                    </a:p>
                  </a:txBody>
                  <a:tcPr/>
                </a:tc>
                <a:tc>
                  <a:txBody>
                    <a:bodyPr/>
                    <a:lstStyle/>
                    <a:p>
                      <a:pPr algn="r"/>
                      <a:r>
                        <a:rPr lang="en-US" sz="3200" dirty="0" smtClean="0"/>
                        <a:t>1%</a:t>
                      </a:r>
                      <a:endParaRPr lang="en-US" sz="3200" dirty="0"/>
                    </a:p>
                  </a:txBody>
                  <a:tcPr/>
                </a:tc>
                <a:extLst>
                  <a:ext uri="{0D108BD9-81ED-4DB2-BD59-A6C34878D82A}">
                    <a16:rowId xmlns:a16="http://schemas.microsoft.com/office/drawing/2014/main" val="10009"/>
                  </a:ext>
                </a:extLst>
              </a:tr>
              <a:tr h="516951">
                <a:tc>
                  <a:txBody>
                    <a:bodyPr/>
                    <a:lstStyle/>
                    <a:p>
                      <a:r>
                        <a:rPr lang="en-US" sz="3200" dirty="0" smtClean="0"/>
                        <a:t>Otolaryngology</a:t>
                      </a:r>
                      <a:endParaRPr lang="en-US" sz="3200" dirty="0"/>
                    </a:p>
                  </a:txBody>
                  <a:tcPr/>
                </a:tc>
                <a:tc>
                  <a:txBody>
                    <a:bodyPr/>
                    <a:lstStyle/>
                    <a:p>
                      <a:pPr algn="r"/>
                      <a:r>
                        <a:rPr lang="en-US" sz="3200" dirty="0" smtClean="0"/>
                        <a:t>1%</a:t>
                      </a:r>
                      <a:endParaRPr lang="en-US" sz="3200" dirty="0"/>
                    </a:p>
                  </a:txBody>
                  <a:tcPr/>
                </a:tc>
                <a:extLst>
                  <a:ext uri="{0D108BD9-81ED-4DB2-BD59-A6C34878D82A}">
                    <a16:rowId xmlns:a16="http://schemas.microsoft.com/office/drawing/2014/main" val="10010"/>
                  </a:ext>
                </a:extLst>
              </a:tr>
              <a:tr h="516951">
                <a:tc>
                  <a:txBody>
                    <a:bodyPr/>
                    <a:lstStyle/>
                    <a:p>
                      <a:r>
                        <a:rPr lang="en-US" sz="3200" dirty="0" smtClean="0"/>
                        <a:t>Other</a:t>
                      </a:r>
                      <a:endParaRPr lang="en-US" sz="3200" dirty="0"/>
                    </a:p>
                  </a:txBody>
                  <a:tcPr/>
                </a:tc>
                <a:tc>
                  <a:txBody>
                    <a:bodyPr/>
                    <a:lstStyle/>
                    <a:p>
                      <a:pPr algn="r"/>
                      <a:r>
                        <a:rPr lang="en-US" sz="3200" dirty="0" smtClean="0"/>
                        <a:t>5%</a:t>
                      </a:r>
                      <a:endParaRPr lang="en-US" sz="3200" dirty="0"/>
                    </a:p>
                  </a:txBody>
                  <a:tcPr/>
                </a:tc>
                <a:extLst>
                  <a:ext uri="{0D108BD9-81ED-4DB2-BD59-A6C34878D82A}">
                    <a16:rowId xmlns:a16="http://schemas.microsoft.com/office/drawing/2014/main" val="10011"/>
                  </a:ext>
                </a:extLst>
              </a:tr>
            </a:tbl>
          </a:graphicData>
        </a:graphic>
      </p:graphicFrame>
      <p:sp>
        <p:nvSpPr>
          <p:cNvPr id="8" name="Title 3"/>
          <p:cNvSpPr>
            <a:spLocks noGrp="1"/>
          </p:cNvSpPr>
          <p:nvPr>
            <p:ph type="title"/>
          </p:nvPr>
        </p:nvSpPr>
        <p:spPr>
          <a:xfrm>
            <a:off x="793376" y="79914"/>
            <a:ext cx="4653267" cy="4561660"/>
          </a:xfrm>
        </p:spPr>
        <p:txBody>
          <a:bodyPr>
            <a:normAutofit/>
          </a:bodyPr>
          <a:lstStyle/>
          <a:p>
            <a:r>
              <a:rPr lang="en-US" sz="3600" b="1" i="1" dirty="0">
                <a:solidFill>
                  <a:srgbClr val="0070C0"/>
                </a:solidFill>
              </a:rPr>
              <a:t>Since 2017,  the CDW has facilitated more than 80 studies with 44 investigators</a:t>
            </a:r>
            <a:r>
              <a:rPr lang="en-US" sz="4000" dirty="0" smtClean="0">
                <a:solidFill>
                  <a:srgbClr val="0070C0"/>
                </a:solidFill>
              </a:rPr>
              <a:t>.</a:t>
            </a:r>
            <a:endParaRPr lang="en-US" sz="4000" dirty="0">
              <a:solidFill>
                <a:srgbClr val="0070C0"/>
              </a:solidFill>
            </a:endParaRPr>
          </a:p>
        </p:txBody>
      </p:sp>
    </p:spTree>
    <p:extLst>
      <p:ext uri="{BB962C8B-B14F-4D97-AF65-F5344CB8AC3E}">
        <p14:creationId xmlns:p14="http://schemas.microsoft.com/office/powerpoint/2010/main" val="303924672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114" y="183155"/>
            <a:ext cx="10515600" cy="1172947"/>
          </a:xfrm>
        </p:spPr>
        <p:txBody>
          <a:bodyPr>
            <a:normAutofit/>
          </a:bodyPr>
          <a:lstStyle/>
          <a:p>
            <a:r>
              <a:rPr lang="en-US" sz="7200" b="1" i="1" dirty="0" smtClean="0">
                <a:solidFill>
                  <a:srgbClr val="0070C0"/>
                </a:solidFill>
              </a:rPr>
              <a:t>LEAF</a:t>
            </a:r>
            <a:endParaRPr lang="en-US" sz="7200" b="1" i="1" dirty="0"/>
          </a:p>
        </p:txBody>
      </p:sp>
      <p:pic>
        <p:nvPicPr>
          <p:cNvPr id="4" name="Picture 3"/>
          <p:cNvPicPr>
            <a:picLocks noChangeAspect="1"/>
          </p:cNvPicPr>
          <p:nvPr/>
        </p:nvPicPr>
        <p:blipFill>
          <a:blip r:embed="rId2"/>
          <a:stretch>
            <a:fillRect/>
          </a:stretch>
        </p:blipFill>
        <p:spPr>
          <a:xfrm>
            <a:off x="8152108" y="61024"/>
            <a:ext cx="3962400" cy="1085850"/>
          </a:xfrm>
          <a:prstGeom prst="rect">
            <a:avLst/>
          </a:prstGeom>
        </p:spPr>
      </p:pic>
      <p:sp>
        <p:nvSpPr>
          <p:cNvPr id="5" name="Content Placeholder 2"/>
          <p:cNvSpPr txBox="1">
            <a:spLocks/>
          </p:cNvSpPr>
          <p:nvPr/>
        </p:nvSpPr>
        <p:spPr>
          <a:xfrm>
            <a:off x="799454" y="1655143"/>
            <a:ext cx="10515600" cy="5032375"/>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smtClean="0">
                <a:solidFill>
                  <a:srgbClr val="0070C0"/>
                </a:solidFill>
              </a:rPr>
              <a:t>About LEAF</a:t>
            </a:r>
            <a:endParaRPr lang="en-US" dirty="0">
              <a:solidFill>
                <a:srgbClr val="0070C0"/>
              </a:solidFill>
            </a:endParaRPr>
          </a:p>
          <a:p>
            <a:pPr marL="342900" indent="-342900">
              <a:buFont typeface="Arial" panose="020B0604020202020204" pitchFamily="34" charset="0"/>
              <a:buChar char="•"/>
            </a:pPr>
            <a:r>
              <a:rPr lang="en-US" dirty="0" smtClean="0">
                <a:solidFill>
                  <a:schemeClr val="tx1"/>
                </a:solidFill>
              </a:rPr>
              <a:t>Self-service web application for querying and extracting clinical data</a:t>
            </a:r>
          </a:p>
          <a:p>
            <a:pPr marL="342900" indent="-342900">
              <a:buFont typeface="Arial" panose="020B0604020202020204" pitchFamily="34" charset="0"/>
              <a:buChar char="•"/>
            </a:pPr>
            <a:r>
              <a:rPr lang="en-US" dirty="0" smtClean="0">
                <a:solidFill>
                  <a:schemeClr val="tx1"/>
                </a:solidFill>
              </a:rPr>
              <a:t>Flexible biomedical concept system to define hierarchical items and ontologies</a:t>
            </a:r>
          </a:p>
          <a:p>
            <a:pPr marL="342900" indent="-342900">
              <a:buFont typeface="Arial" panose="020B0604020202020204" pitchFamily="34" charset="0"/>
              <a:buChar char="•"/>
            </a:pPr>
            <a:r>
              <a:rPr lang="en-US" dirty="0">
                <a:solidFill>
                  <a:schemeClr val="tx1"/>
                </a:solidFill>
              </a:rPr>
              <a:t>D</a:t>
            </a:r>
            <a:r>
              <a:rPr lang="en-US" dirty="0" smtClean="0">
                <a:solidFill>
                  <a:schemeClr val="tx1"/>
                </a:solidFill>
              </a:rPr>
              <a:t>rag &amp; drop user interface</a:t>
            </a:r>
          </a:p>
          <a:p>
            <a:pPr marL="342900" indent="-342900">
              <a:buFont typeface="Arial" panose="020B0604020202020204" pitchFamily="34" charset="0"/>
              <a:buChar char="•"/>
            </a:pPr>
            <a:r>
              <a:rPr lang="en-US" dirty="0" smtClean="0">
                <a:solidFill>
                  <a:schemeClr val="tx1"/>
                </a:solidFill>
              </a:rPr>
              <a:t>Designed to seamlessly integrate with existing enterprise user authentication systems and clinical databases</a:t>
            </a:r>
          </a:p>
          <a:p>
            <a:pPr marL="342900" indent="-342900">
              <a:buFont typeface="Arial" panose="020B0604020202020204" pitchFamily="34" charset="0"/>
              <a:buChar char="•"/>
            </a:pPr>
            <a:r>
              <a:rPr lang="en-US" dirty="0" smtClean="0">
                <a:solidFill>
                  <a:schemeClr val="tx1"/>
                </a:solidFill>
              </a:rPr>
              <a:t>Produces results which are identifiable (with </a:t>
            </a:r>
            <a:r>
              <a:rPr lang="en-US" dirty="0">
                <a:solidFill>
                  <a:schemeClr val="tx1"/>
                </a:solidFill>
              </a:rPr>
              <a:t>IRB approval) </a:t>
            </a:r>
            <a:r>
              <a:rPr lang="en-US" dirty="0" smtClean="0">
                <a:solidFill>
                  <a:schemeClr val="tx1"/>
                </a:solidFill>
              </a:rPr>
              <a:t>or de-identified</a:t>
            </a:r>
          </a:p>
          <a:p>
            <a:pPr marL="342900" indent="-342900">
              <a:buFont typeface="Arial" panose="020B0604020202020204" pitchFamily="34" charset="0"/>
              <a:buChar char="•"/>
            </a:pPr>
            <a:endParaRPr lang="en-US" dirty="0" smtClean="0">
              <a:solidFill>
                <a:schemeClr val="tx1"/>
              </a:solidFill>
            </a:endParaRPr>
          </a:p>
          <a:p>
            <a:r>
              <a:rPr lang="en-US" dirty="0" smtClean="0">
                <a:solidFill>
                  <a:srgbClr val="0070C0"/>
                </a:solidFill>
              </a:rPr>
              <a:t>Potential Uses</a:t>
            </a:r>
          </a:p>
          <a:p>
            <a:pPr marL="342900" indent="-342900">
              <a:buFont typeface="Arial" panose="020B0604020202020204" pitchFamily="34" charset="0"/>
              <a:buChar char="•"/>
            </a:pPr>
            <a:r>
              <a:rPr lang="en-US" dirty="0" smtClean="0">
                <a:solidFill>
                  <a:schemeClr val="tx1"/>
                </a:solidFill>
              </a:rPr>
              <a:t>Cohort discovery: determine if enough patients meet a given set of conditions which match recruitment criteria</a:t>
            </a:r>
          </a:p>
          <a:p>
            <a:pPr marL="342900" indent="-342900">
              <a:buFont typeface="Arial" panose="020B0604020202020204" pitchFamily="34" charset="0"/>
              <a:buChar char="•"/>
            </a:pPr>
            <a:r>
              <a:rPr lang="en-US" dirty="0" smtClean="0">
                <a:solidFill>
                  <a:schemeClr val="tx1"/>
                </a:solidFill>
              </a:rPr>
              <a:t>Statistics: quickly pull  numbers, “How many patients were seen last month?”</a:t>
            </a:r>
          </a:p>
          <a:p>
            <a:pPr marL="342900" indent="-342900">
              <a:buFont typeface="Arial" panose="020B0604020202020204" pitchFamily="34" charset="0"/>
              <a:buChar char="•"/>
            </a:pPr>
            <a:r>
              <a:rPr lang="en-US" dirty="0" smtClean="0">
                <a:solidFill>
                  <a:schemeClr val="tx1"/>
                </a:solidFill>
              </a:rPr>
              <a:t>Chart Abstraction: Generate a dataset for research or quality improvement purposes</a:t>
            </a:r>
          </a:p>
        </p:txBody>
      </p:sp>
      <p:sp>
        <p:nvSpPr>
          <p:cNvPr id="6" name="TextBox 5"/>
          <p:cNvSpPr txBox="1"/>
          <p:nvPr/>
        </p:nvSpPr>
        <p:spPr>
          <a:xfrm>
            <a:off x="9271190" y="6388924"/>
            <a:ext cx="2252540" cy="369332"/>
          </a:xfrm>
          <a:prstGeom prst="rect">
            <a:avLst/>
          </a:prstGeom>
          <a:noFill/>
        </p:spPr>
        <p:txBody>
          <a:bodyPr wrap="none" rtlCol="0">
            <a:spAutoFit/>
          </a:bodyPr>
          <a:lstStyle/>
          <a:p>
            <a:r>
              <a:rPr lang="en-US" dirty="0">
                <a:hlinkClick r:id="rId3"/>
              </a:rPr>
              <a:t>https://www.iths.org/</a:t>
            </a:r>
            <a:endParaRPr lang="en-US" dirty="0">
              <a:solidFill>
                <a:schemeClr val="bg1">
                  <a:lumMod val="75000"/>
                </a:schemeClr>
              </a:solidFill>
            </a:endParaRPr>
          </a:p>
        </p:txBody>
      </p:sp>
    </p:spTree>
    <p:extLst>
      <p:ext uri="{BB962C8B-B14F-4D97-AF65-F5344CB8AC3E}">
        <p14:creationId xmlns:p14="http://schemas.microsoft.com/office/powerpoint/2010/main" val="357088584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394" y="89956"/>
            <a:ext cx="11527206" cy="2470364"/>
          </a:xfrm>
          <a:solidFill>
            <a:schemeClr val="bg1"/>
          </a:solidFill>
        </p:spPr>
        <p:txBody>
          <a:bodyPr>
            <a:normAutofit/>
          </a:bodyPr>
          <a:lstStyle/>
          <a:p>
            <a:r>
              <a:rPr lang="en-US" b="1" i="1" dirty="0" smtClean="0">
                <a:solidFill>
                  <a:srgbClr val="0070C0"/>
                </a:solidFill>
              </a:rPr>
              <a:t>Current Developments: </a:t>
            </a:r>
            <a:r>
              <a:rPr lang="en-US" b="1" i="1" dirty="0">
                <a:solidFill>
                  <a:srgbClr val="0070C0"/>
                </a:solidFill>
              </a:rPr>
              <a:t/>
            </a:r>
            <a:br>
              <a:rPr lang="en-US" b="1" i="1" dirty="0">
                <a:solidFill>
                  <a:srgbClr val="0070C0"/>
                </a:solidFill>
              </a:rPr>
            </a:br>
            <a:r>
              <a:rPr lang="en-US" b="1" i="1" dirty="0" smtClean="0">
                <a:solidFill>
                  <a:srgbClr val="0070C0"/>
                </a:solidFill>
              </a:rPr>
              <a:t>Common Campus-wide Warehouse </a:t>
            </a:r>
            <a:endParaRPr lang="en-US" b="1" i="1" dirty="0">
              <a:solidFill>
                <a:srgbClr val="0070C0"/>
              </a:solidFill>
            </a:endParaRPr>
          </a:p>
        </p:txBody>
      </p:sp>
      <p:sp>
        <p:nvSpPr>
          <p:cNvPr id="3" name="Text Placeholder 2"/>
          <p:cNvSpPr>
            <a:spLocks noGrp="1"/>
          </p:cNvSpPr>
          <p:nvPr>
            <p:ph type="body" idx="1"/>
          </p:nvPr>
        </p:nvSpPr>
        <p:spPr>
          <a:xfrm>
            <a:off x="541020" y="3901441"/>
            <a:ext cx="4587240" cy="2188210"/>
          </a:xfrm>
        </p:spPr>
        <p:txBody>
          <a:bodyPr>
            <a:normAutofit lnSpcReduction="10000"/>
          </a:bodyPr>
          <a:lstStyle/>
          <a:p>
            <a:r>
              <a:rPr lang="en-US" dirty="0" smtClean="0"/>
              <a:t>A tighter collaboration with</a:t>
            </a:r>
          </a:p>
          <a:p>
            <a:pPr marL="342900" indent="-342900">
              <a:buFont typeface="Arial" panose="020B0604020202020204" pitchFamily="34" charset="0"/>
              <a:buChar char="•"/>
            </a:pPr>
            <a:r>
              <a:rPr lang="en-US" dirty="0" smtClean="0"/>
              <a:t>IT</a:t>
            </a:r>
          </a:p>
          <a:p>
            <a:pPr marL="342900" indent="-342900">
              <a:buFont typeface="Arial" panose="020B0604020202020204" pitchFamily="34" charset="0"/>
              <a:buChar char="•"/>
            </a:pPr>
            <a:r>
              <a:rPr lang="en-US" dirty="0" smtClean="0"/>
              <a:t>BBMC</a:t>
            </a:r>
          </a:p>
          <a:p>
            <a:pPr marL="342900" indent="-342900">
              <a:buFont typeface="Arial" panose="020B0604020202020204" pitchFamily="34" charset="0"/>
              <a:buChar char="•"/>
            </a:pPr>
            <a:r>
              <a:rPr lang="en-US" dirty="0" smtClean="0"/>
              <a:t>OU Physicians</a:t>
            </a:r>
          </a:p>
          <a:p>
            <a:pPr marL="342900" indent="-342900">
              <a:buFont typeface="Arial" panose="020B0604020202020204" pitchFamily="34" charset="0"/>
              <a:buChar char="•"/>
            </a:pPr>
            <a:r>
              <a:rPr lang="en-US" dirty="0" smtClean="0"/>
              <a:t>Hospital</a:t>
            </a:r>
            <a:endParaRPr lang="en-US" dirty="0"/>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650" y="3602776"/>
            <a:ext cx="6041667" cy="2965725"/>
          </a:xfrm>
          <a:prstGeom prst="rect">
            <a:avLst/>
          </a:prstGeom>
        </p:spPr>
      </p:pic>
      <p:sp>
        <p:nvSpPr>
          <p:cNvPr id="6" name="Rectangle 5"/>
          <p:cNvSpPr/>
          <p:nvPr/>
        </p:nvSpPr>
        <p:spPr>
          <a:xfrm>
            <a:off x="9540240" y="3602776"/>
            <a:ext cx="2591077" cy="2965725"/>
          </a:xfrm>
          <a:prstGeom prst="rect">
            <a:avLst/>
          </a:prstGeom>
          <a:solidFill>
            <a:srgbClr val="D9D9D9">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6089650" y="3215640"/>
            <a:ext cx="3450590" cy="3558540"/>
          </a:xfrm>
          <a:prstGeom prst="roundRect">
            <a:avLst/>
          </a:prstGeom>
          <a:noFill/>
          <a:ln w="57150"/>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2687815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9114" y="758952"/>
            <a:ext cx="10392032" cy="3566160"/>
          </a:xfrm>
        </p:spPr>
        <p:txBody>
          <a:bodyPr>
            <a:normAutofit/>
          </a:bodyPr>
          <a:lstStyle/>
          <a:p>
            <a:r>
              <a:rPr lang="en-US" b="1" i="1" dirty="0">
                <a:solidFill>
                  <a:srgbClr val="0070C0"/>
                </a:solidFill>
              </a:rPr>
              <a:t>Future Applications: </a:t>
            </a:r>
            <a:br>
              <a:rPr lang="en-US" b="1" i="1" dirty="0">
                <a:solidFill>
                  <a:srgbClr val="0070C0"/>
                </a:solidFill>
              </a:rPr>
            </a:br>
            <a:r>
              <a:rPr lang="en-US" b="1" i="1" dirty="0">
                <a:solidFill>
                  <a:srgbClr val="0070C0"/>
                </a:solidFill>
              </a:rPr>
              <a:t>Disease </a:t>
            </a:r>
            <a:r>
              <a:rPr lang="en-US" b="1" i="1" dirty="0" smtClean="0">
                <a:solidFill>
                  <a:srgbClr val="0070C0"/>
                </a:solidFill>
              </a:rPr>
              <a:t>Surveillance &amp;</a:t>
            </a:r>
            <a:br>
              <a:rPr lang="en-US" b="1" i="1" dirty="0" smtClean="0">
                <a:solidFill>
                  <a:srgbClr val="0070C0"/>
                </a:solidFill>
              </a:rPr>
            </a:br>
            <a:r>
              <a:rPr lang="en-US" b="1" i="1" dirty="0" smtClean="0">
                <a:solidFill>
                  <a:srgbClr val="0070C0"/>
                </a:solidFill>
              </a:rPr>
              <a:t>Learning Health Systems</a:t>
            </a:r>
            <a:endParaRPr lang="en-US" b="1" i="1" dirty="0">
              <a:solidFill>
                <a:srgbClr val="0070C0"/>
              </a:solidFill>
            </a:endParaRP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4959734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9727" y="0"/>
            <a:ext cx="5472545" cy="6858000"/>
          </a:xfrm>
          <a:prstGeom prst="rect">
            <a:avLst/>
          </a:prstGeom>
        </p:spPr>
      </p:pic>
    </p:spTree>
    <p:extLst>
      <p:ext uri="{BB962C8B-B14F-4D97-AF65-F5344CB8AC3E}">
        <p14:creationId xmlns:p14="http://schemas.microsoft.com/office/powerpoint/2010/main" val="378538021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1524000" y="1472339"/>
            <a:ext cx="9144000" cy="2387600"/>
          </a:xfrm>
        </p:spPr>
        <p:txBody>
          <a:bodyPr>
            <a:noAutofit/>
          </a:bodyPr>
          <a:lstStyle/>
          <a:p>
            <a:r>
              <a:rPr lang="en-US" dirty="0" smtClean="0"/>
              <a:t>Thank you</a:t>
            </a:r>
            <a:endParaRPr lang="en-US" dirty="0"/>
          </a:p>
        </p:txBody>
      </p:sp>
      <p:sp>
        <p:nvSpPr>
          <p:cNvPr id="14" name="Subtitle 13"/>
          <p:cNvSpPr>
            <a:spLocks noGrp="1"/>
          </p:cNvSpPr>
          <p:nvPr>
            <p:ph type="subTitle" idx="1"/>
          </p:nvPr>
        </p:nvSpPr>
        <p:spPr>
          <a:xfrm>
            <a:off x="1066800" y="4300780"/>
            <a:ext cx="10058400" cy="1650200"/>
          </a:xfrm>
        </p:spPr>
        <p:txBody>
          <a:bodyPr>
            <a:normAutofit fontScale="62500" lnSpcReduction="20000"/>
          </a:bodyPr>
          <a:lstStyle/>
          <a:p>
            <a:r>
              <a:rPr lang="en-US" sz="2200" dirty="0" smtClean="0"/>
              <a:t>Will Beasley, PhD</a:t>
            </a:r>
          </a:p>
          <a:p>
            <a:r>
              <a:rPr lang="en-US" sz="2200" dirty="0" smtClean="0"/>
              <a:t>Ashley Thumann, MHA</a:t>
            </a:r>
            <a:endParaRPr lang="en-US" sz="2200" dirty="0"/>
          </a:p>
          <a:p>
            <a:r>
              <a:rPr lang="en-US" sz="2200" dirty="0"/>
              <a:t>David Bard, PhD</a:t>
            </a:r>
          </a:p>
          <a:p>
            <a:r>
              <a:rPr lang="en-US" sz="2200" dirty="0" smtClean="0"/>
              <a:t>University </a:t>
            </a:r>
            <a:r>
              <a:rPr lang="en-US" sz="2200" dirty="0"/>
              <a:t>of Oklahoma HSC</a:t>
            </a:r>
          </a:p>
          <a:p>
            <a:r>
              <a:rPr lang="en-US" sz="2200" dirty="0"/>
              <a:t>Biomedical &amp; Behavioral Methodology </a:t>
            </a:r>
            <a:r>
              <a:rPr lang="en-US" sz="2200" dirty="0" smtClean="0"/>
              <a:t>Core (BBMC)</a:t>
            </a:r>
          </a:p>
          <a:p>
            <a:r>
              <a:rPr lang="en-US" sz="2200" dirty="0" smtClean="0"/>
              <a:t>August 2019</a:t>
            </a:r>
            <a:endParaRPr lang="en-US" sz="2200" dirty="0"/>
          </a:p>
          <a:p>
            <a:endParaRPr lang="en-US" dirty="0"/>
          </a:p>
        </p:txBody>
      </p:sp>
      <p:pic>
        <p:nvPicPr>
          <p:cNvPr id="15" name="Picture 14" descr="Unknown.jpeg"/>
          <p:cNvPicPr>
            <a:picLocks noChangeAspect="1"/>
          </p:cNvPicPr>
          <p:nvPr/>
        </p:nvPicPr>
        <p:blipFill>
          <a:blip r:embed="rId3" cstate="print"/>
          <a:stretch>
            <a:fillRect/>
          </a:stretch>
        </p:blipFill>
        <p:spPr>
          <a:xfrm>
            <a:off x="4724401" y="6333067"/>
            <a:ext cx="2905125" cy="524933"/>
          </a:xfrm>
          <a:prstGeom prst="rect">
            <a:avLst/>
          </a:prstGeom>
        </p:spPr>
      </p:pic>
      <p:sp>
        <p:nvSpPr>
          <p:cNvPr id="9" name="Rectangle 8"/>
          <p:cNvSpPr/>
          <p:nvPr/>
        </p:nvSpPr>
        <p:spPr>
          <a:xfrm>
            <a:off x="10677620" y="5543442"/>
            <a:ext cx="1403889" cy="646331"/>
          </a:xfrm>
          <a:prstGeom prst="rect">
            <a:avLst/>
          </a:prstGeom>
        </p:spPr>
        <p:txBody>
          <a:bodyPr wrap="square">
            <a:spAutoFit/>
          </a:bodyPr>
          <a:lstStyle/>
          <a:p>
            <a:pPr algn="r"/>
            <a:r>
              <a:rPr lang="en-US" sz="1200" dirty="0" smtClean="0">
                <a:latin typeface="Calibri" panose="020F0502020204030204" pitchFamily="34" charset="0"/>
                <a:ea typeface="Calibri" panose="020F0502020204030204" pitchFamily="34" charset="0"/>
                <a:cs typeface="Times New Roman" panose="02020603050405020304" pitchFamily="18" charset="0"/>
              </a:rPr>
              <a:t>Award Numbers: </a:t>
            </a:r>
            <a:r>
              <a:rPr lang="en-US" sz="1200" dirty="0">
                <a:latin typeface="Calibri" panose="020F0502020204030204" pitchFamily="34" charset="0"/>
                <a:ea typeface="Calibri" panose="020F0502020204030204" pitchFamily="34" charset="0"/>
                <a:cs typeface="Times New Roman" panose="02020603050405020304" pitchFamily="18" charset="0"/>
              </a:rPr>
              <a:t>UG1OD024950 </a:t>
            </a:r>
            <a:r>
              <a:rPr lang="en-US" sz="1200" dirty="0" smtClean="0">
                <a:latin typeface="Calibri" panose="020F0502020204030204" pitchFamily="34" charset="0"/>
                <a:ea typeface="Calibri" panose="020F0502020204030204" pitchFamily="34" charset="0"/>
                <a:cs typeface="Times New Roman" panose="02020603050405020304" pitchFamily="18" charset="0"/>
              </a:rPr>
              <a:t>U54GM104938</a:t>
            </a:r>
            <a:endParaRPr lang="en-US" sz="1200" dirty="0"/>
          </a:p>
        </p:txBody>
      </p:sp>
      <p:pic>
        <p:nvPicPr>
          <p:cNvPr id="10" name="Picture 9"/>
          <p:cNvPicPr>
            <a:picLocks noChangeAspect="1"/>
          </p:cNvPicPr>
          <p:nvPr/>
        </p:nvPicPr>
        <p:blipFill>
          <a:blip r:embed="rId4"/>
          <a:stretch>
            <a:fillRect/>
          </a:stretch>
        </p:blipFill>
        <p:spPr>
          <a:xfrm>
            <a:off x="36163" y="6290431"/>
            <a:ext cx="2514600" cy="542925"/>
          </a:xfrm>
          <a:prstGeom prst="rect">
            <a:avLst/>
          </a:prstGeom>
        </p:spPr>
      </p:pic>
      <p:pic>
        <p:nvPicPr>
          <p:cNvPr id="11" name="Picture 10"/>
          <p:cNvPicPr>
            <a:picLocks noChangeAspect="1"/>
          </p:cNvPicPr>
          <p:nvPr/>
        </p:nvPicPr>
        <p:blipFill>
          <a:blip r:embed="rId5"/>
          <a:stretch>
            <a:fillRect/>
          </a:stretch>
        </p:blipFill>
        <p:spPr>
          <a:xfrm>
            <a:off x="8871584" y="6189773"/>
            <a:ext cx="3209925" cy="666750"/>
          </a:xfrm>
          <a:prstGeom prst="rect">
            <a:avLst/>
          </a:prstGeom>
        </p:spPr>
      </p:pic>
      <p:pic>
        <p:nvPicPr>
          <p:cNvPr id="12" name="Picture 2" descr="BBMC"/>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163" y="90095"/>
            <a:ext cx="1627222" cy="162722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OSCT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61095" y="-61784"/>
            <a:ext cx="3430905" cy="140234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73659" y="105632"/>
            <a:ext cx="4906014" cy="1435009"/>
          </a:xfrm>
          <a:prstGeom prst="rect">
            <a:avLst/>
          </a:prstGeom>
        </p:spPr>
      </p:pic>
      <p:pic>
        <p:nvPicPr>
          <p:cNvPr id="18" name="Picture 17" descr="C:\Users\tvanwago\Documents\OCTSI Logos\idea_transparent6.gif"/>
          <p:cNvPicPr>
            <a:picLocks noChangeAspect="1" noChangeArrowheads="1"/>
          </p:cNvPicPr>
          <p:nvPr/>
        </p:nvPicPr>
        <p:blipFill>
          <a:blip r:embed="rId9" cstate="print">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rcRect/>
          <a:stretch>
            <a:fillRect/>
          </a:stretch>
        </p:blipFill>
        <p:spPr bwMode="auto">
          <a:xfrm>
            <a:off x="110491" y="4546377"/>
            <a:ext cx="1810173"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64212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Extras</a:t>
            </a:r>
            <a:endParaRPr lang="en-US" dirty="0">
              <a:solidFill>
                <a:schemeClr val="bg1"/>
              </a:solidFill>
            </a:endParaRP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601201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9114" y="758952"/>
            <a:ext cx="10392032" cy="3566160"/>
          </a:xfrm>
        </p:spPr>
        <p:txBody>
          <a:bodyPr>
            <a:normAutofit/>
          </a:bodyPr>
          <a:lstStyle/>
          <a:p>
            <a:r>
              <a:rPr lang="en-US" b="1" i="1" dirty="0">
                <a:solidFill>
                  <a:srgbClr val="0070C0"/>
                </a:solidFill>
              </a:rPr>
              <a:t>Future Applications: </a:t>
            </a:r>
            <a:br>
              <a:rPr lang="en-US" b="1" i="1" dirty="0">
                <a:solidFill>
                  <a:srgbClr val="0070C0"/>
                </a:solidFill>
              </a:rPr>
            </a:br>
            <a:r>
              <a:rPr lang="en-US" b="1" i="1" dirty="0">
                <a:solidFill>
                  <a:srgbClr val="0070C0"/>
                </a:solidFill>
              </a:rPr>
              <a:t>Clinical Decision Support</a:t>
            </a:r>
          </a:p>
        </p:txBody>
      </p:sp>
    </p:spTree>
    <p:extLst>
      <p:ext uri="{BB962C8B-B14F-4D97-AF65-F5344CB8AC3E}">
        <p14:creationId xmlns:p14="http://schemas.microsoft.com/office/powerpoint/2010/main" val="411714373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6263" y="1933073"/>
            <a:ext cx="5995737" cy="342613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027821" cy="6858000"/>
          </a:xfrm>
          <a:prstGeom prst="rect">
            <a:avLst/>
          </a:prstGeom>
        </p:spPr>
      </p:pic>
      <p:cxnSp>
        <p:nvCxnSpPr>
          <p:cNvPr id="5" name="Straight Connector 4"/>
          <p:cNvCxnSpPr/>
          <p:nvPr/>
        </p:nvCxnSpPr>
        <p:spPr>
          <a:xfrm>
            <a:off x="6027821" y="0"/>
            <a:ext cx="0" cy="6858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645432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solidFill>
                  <a:srgbClr val="0070C0"/>
                </a:solidFill>
              </a:rPr>
              <a:t>PROSpect</a:t>
            </a:r>
            <a:r>
              <a:rPr lang="en-US" dirty="0">
                <a:solidFill>
                  <a:srgbClr val="0070C0"/>
                </a:solidFill>
              </a:rPr>
              <a:t> </a:t>
            </a:r>
            <a:r>
              <a:rPr lang="en-US" b="1" dirty="0" smtClean="0">
                <a:solidFill>
                  <a:srgbClr val="0070C0"/>
                </a:solidFill>
              </a:rPr>
              <a:t>Study</a:t>
            </a:r>
            <a:endParaRPr lang="en-US" dirty="0"/>
          </a:p>
        </p:txBody>
      </p:sp>
      <p:sp>
        <p:nvSpPr>
          <p:cNvPr id="3" name="Text Placeholder 2"/>
          <p:cNvSpPr>
            <a:spLocks noGrp="1"/>
          </p:cNvSpPr>
          <p:nvPr>
            <p:ph type="body" idx="1"/>
          </p:nvPr>
        </p:nvSpPr>
        <p:spPr/>
        <p:txBody>
          <a:bodyPr/>
          <a:lstStyle/>
          <a:p>
            <a:r>
              <a:rPr lang="en-US" b="1" dirty="0" err="1">
                <a:solidFill>
                  <a:srgbClr val="0070C0"/>
                </a:solidFill>
              </a:rPr>
              <a:t>PR</a:t>
            </a:r>
            <a:r>
              <a:rPr lang="en-US" dirty="0" err="1">
                <a:solidFill>
                  <a:srgbClr val="0070C0"/>
                </a:solidFill>
              </a:rPr>
              <a:t>one</a:t>
            </a:r>
            <a:r>
              <a:rPr lang="en-US" dirty="0">
                <a:solidFill>
                  <a:srgbClr val="0070C0"/>
                </a:solidFill>
              </a:rPr>
              <a:t> and </a:t>
            </a:r>
            <a:r>
              <a:rPr lang="en-US" b="1" dirty="0" err="1">
                <a:solidFill>
                  <a:srgbClr val="0070C0"/>
                </a:solidFill>
              </a:rPr>
              <a:t>OS</a:t>
            </a:r>
            <a:r>
              <a:rPr lang="en-US" dirty="0" err="1">
                <a:solidFill>
                  <a:srgbClr val="0070C0"/>
                </a:solidFill>
              </a:rPr>
              <a:t>cillation</a:t>
            </a:r>
            <a:r>
              <a:rPr lang="en-US" dirty="0">
                <a:solidFill>
                  <a:srgbClr val="0070C0"/>
                </a:solidFill>
              </a:rPr>
              <a:t> </a:t>
            </a:r>
            <a:r>
              <a:rPr lang="en-US" b="1" dirty="0" err="1">
                <a:solidFill>
                  <a:srgbClr val="0070C0"/>
                </a:solidFill>
              </a:rPr>
              <a:t>PE</a:t>
            </a:r>
            <a:r>
              <a:rPr lang="en-US" dirty="0" err="1">
                <a:solidFill>
                  <a:srgbClr val="0070C0"/>
                </a:solidFill>
              </a:rPr>
              <a:t>diatric</a:t>
            </a:r>
            <a:r>
              <a:rPr lang="en-US" dirty="0">
                <a:solidFill>
                  <a:srgbClr val="0070C0"/>
                </a:solidFill>
              </a:rPr>
              <a:t> </a:t>
            </a:r>
            <a:r>
              <a:rPr lang="en-US" b="1" dirty="0">
                <a:solidFill>
                  <a:srgbClr val="0070C0"/>
                </a:solidFill>
              </a:rPr>
              <a:t>C</a:t>
            </a:r>
            <a:r>
              <a:rPr lang="en-US" dirty="0">
                <a:solidFill>
                  <a:srgbClr val="0070C0"/>
                </a:solidFill>
              </a:rPr>
              <a:t>linical </a:t>
            </a:r>
            <a:r>
              <a:rPr lang="en-US" b="1" dirty="0">
                <a:solidFill>
                  <a:srgbClr val="0070C0"/>
                </a:solidFill>
              </a:rPr>
              <a:t>T</a:t>
            </a:r>
            <a:r>
              <a:rPr lang="en-US" dirty="0">
                <a:solidFill>
                  <a:srgbClr val="0070C0"/>
                </a:solidFill>
              </a:rPr>
              <a:t>rial</a:t>
            </a:r>
            <a:endParaRPr lang="en-US" dirty="0"/>
          </a:p>
        </p:txBody>
      </p:sp>
    </p:spTree>
    <p:extLst>
      <p:ext uri="{BB962C8B-B14F-4D97-AF65-F5344CB8AC3E}">
        <p14:creationId xmlns:p14="http://schemas.microsoft.com/office/powerpoint/2010/main" val="4766410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fontScale="90000"/>
          </a:bodyPr>
          <a:lstStyle/>
          <a:p>
            <a:r>
              <a:rPr lang="en-US" sz="3800" b="1" dirty="0" err="1" smtClean="0">
                <a:solidFill>
                  <a:srgbClr val="0070C0"/>
                </a:solidFill>
              </a:rPr>
              <a:t>PROSpect</a:t>
            </a:r>
            <a:r>
              <a:rPr lang="en-US" sz="3800" dirty="0" smtClean="0">
                <a:solidFill>
                  <a:srgbClr val="0070C0"/>
                </a:solidFill>
              </a:rPr>
              <a:t>: </a:t>
            </a:r>
            <a:r>
              <a:rPr lang="en-US" sz="3800" b="1" dirty="0" err="1" smtClean="0">
                <a:solidFill>
                  <a:srgbClr val="0070C0"/>
                </a:solidFill>
              </a:rPr>
              <a:t>PR</a:t>
            </a:r>
            <a:r>
              <a:rPr lang="en-US" sz="3800" dirty="0" err="1" smtClean="0">
                <a:solidFill>
                  <a:srgbClr val="0070C0"/>
                </a:solidFill>
              </a:rPr>
              <a:t>one</a:t>
            </a:r>
            <a:r>
              <a:rPr lang="en-US" sz="3800" dirty="0" smtClean="0">
                <a:solidFill>
                  <a:srgbClr val="0070C0"/>
                </a:solidFill>
              </a:rPr>
              <a:t> and </a:t>
            </a:r>
            <a:r>
              <a:rPr lang="en-US" sz="3800" b="1" dirty="0" err="1" smtClean="0">
                <a:solidFill>
                  <a:srgbClr val="0070C0"/>
                </a:solidFill>
              </a:rPr>
              <a:t>OS</a:t>
            </a:r>
            <a:r>
              <a:rPr lang="en-US" sz="3800" dirty="0" err="1" smtClean="0">
                <a:solidFill>
                  <a:srgbClr val="0070C0"/>
                </a:solidFill>
              </a:rPr>
              <a:t>cillation</a:t>
            </a:r>
            <a:r>
              <a:rPr lang="en-US" sz="3800" dirty="0" smtClean="0">
                <a:solidFill>
                  <a:srgbClr val="0070C0"/>
                </a:solidFill>
              </a:rPr>
              <a:t> </a:t>
            </a:r>
            <a:r>
              <a:rPr lang="en-US" sz="3800" b="1" dirty="0" err="1" smtClean="0">
                <a:solidFill>
                  <a:srgbClr val="0070C0"/>
                </a:solidFill>
              </a:rPr>
              <a:t>PE</a:t>
            </a:r>
            <a:r>
              <a:rPr lang="en-US" sz="3800" dirty="0" err="1" smtClean="0">
                <a:solidFill>
                  <a:srgbClr val="0070C0"/>
                </a:solidFill>
              </a:rPr>
              <a:t>diatric</a:t>
            </a:r>
            <a:r>
              <a:rPr lang="en-US" sz="3800" dirty="0" smtClean="0">
                <a:solidFill>
                  <a:srgbClr val="0070C0"/>
                </a:solidFill>
              </a:rPr>
              <a:t> </a:t>
            </a:r>
            <a:r>
              <a:rPr lang="en-US" sz="3800" b="1" dirty="0" smtClean="0">
                <a:solidFill>
                  <a:srgbClr val="0070C0"/>
                </a:solidFill>
              </a:rPr>
              <a:t>C</a:t>
            </a:r>
            <a:r>
              <a:rPr lang="en-US" sz="3800" dirty="0" smtClean="0">
                <a:solidFill>
                  <a:srgbClr val="0070C0"/>
                </a:solidFill>
              </a:rPr>
              <a:t>linical </a:t>
            </a:r>
            <a:r>
              <a:rPr lang="en-US" sz="3800" b="1" dirty="0" smtClean="0">
                <a:solidFill>
                  <a:srgbClr val="0070C0"/>
                </a:solidFill>
              </a:rPr>
              <a:t>T</a:t>
            </a:r>
            <a:r>
              <a:rPr lang="en-US" sz="3800" dirty="0" smtClean="0">
                <a:solidFill>
                  <a:srgbClr val="0070C0"/>
                </a:solidFill>
              </a:rPr>
              <a:t>rial</a:t>
            </a:r>
            <a:endParaRPr lang="en-US" sz="4000" dirty="0">
              <a:solidFill>
                <a:srgbClr val="0070C0"/>
              </a:solidFill>
            </a:endParaRPr>
          </a:p>
        </p:txBody>
      </p:sp>
      <p:sp>
        <p:nvSpPr>
          <p:cNvPr id="3" name="Content Placeholder 2"/>
          <p:cNvSpPr>
            <a:spLocks noGrp="1"/>
          </p:cNvSpPr>
          <p:nvPr>
            <p:ph idx="1"/>
          </p:nvPr>
        </p:nvSpPr>
        <p:spPr>
          <a:xfrm>
            <a:off x="211667" y="1490353"/>
            <a:ext cx="11785600" cy="4961246"/>
          </a:xfrm>
        </p:spPr>
        <p:txBody>
          <a:bodyPr>
            <a:normAutofit/>
          </a:bodyPr>
          <a:lstStyle/>
          <a:p>
            <a:r>
              <a:rPr lang="en-US" sz="2800" dirty="0" smtClean="0"/>
              <a:t>Two-by-two factorial, response-adaptive multi-center randomized clinical trial.</a:t>
            </a:r>
          </a:p>
          <a:p>
            <a:endParaRPr lang="en-US" dirty="0"/>
          </a:p>
          <a:p>
            <a:r>
              <a:rPr lang="en-US" sz="2800" dirty="0" smtClean="0"/>
              <a:t>Primary </a:t>
            </a:r>
            <a:r>
              <a:rPr lang="en-US" sz="2800" dirty="0"/>
              <a:t>Aim: </a:t>
            </a:r>
            <a:r>
              <a:rPr lang="en-US" sz="2800" dirty="0" smtClean="0"/>
              <a:t>To provide evidence to support best ventilation practices in critically ill children with </a:t>
            </a:r>
            <a:r>
              <a:rPr lang="en-US" sz="2800" i="1" u="sng" dirty="0" smtClean="0"/>
              <a:t>severe</a:t>
            </a:r>
            <a:r>
              <a:rPr lang="en-US" sz="2800" dirty="0" smtClean="0"/>
              <a:t> PARDS defined per PALICC guidelines.</a:t>
            </a:r>
            <a:endParaRPr lang="en-US" dirty="0" smtClean="0"/>
          </a:p>
          <a:p>
            <a:endParaRPr lang="en-US" sz="2800" dirty="0" smtClean="0"/>
          </a:p>
          <a:p>
            <a:r>
              <a:rPr lang="en-US" sz="2800" dirty="0" smtClean="0"/>
              <a:t>Enrollment </a:t>
            </a:r>
            <a:r>
              <a:rPr lang="en-US" sz="2800" dirty="0"/>
              <a:t>Criteria: </a:t>
            </a:r>
            <a:endParaRPr lang="en-US" sz="2800" dirty="0" smtClean="0"/>
          </a:p>
          <a:p>
            <a:pPr lvl="1"/>
            <a:r>
              <a:rPr lang="en-US" sz="2400" dirty="0" smtClean="0"/>
              <a:t>Pediatric patients &gt;= 2 weeks of age and &lt;18 years of age </a:t>
            </a:r>
          </a:p>
          <a:p>
            <a:pPr lvl="1"/>
            <a:r>
              <a:rPr lang="en-US" sz="2400" dirty="0" smtClean="0"/>
              <a:t>Intubated and mechanically ventilated</a:t>
            </a:r>
          </a:p>
          <a:p>
            <a:pPr lvl="1"/>
            <a:r>
              <a:rPr lang="en-US" sz="2400" dirty="0" smtClean="0"/>
              <a:t>Severe PARDS for &lt;48 hours per PALICC guidelines.</a:t>
            </a:r>
          </a:p>
          <a:p>
            <a:endParaRPr lang="en-US" dirty="0"/>
          </a:p>
          <a:p>
            <a:endParaRPr lang="en-US" sz="2800" dirty="0"/>
          </a:p>
        </p:txBody>
      </p:sp>
      <p:sp>
        <p:nvSpPr>
          <p:cNvPr id="5" name="TextBox 4"/>
          <p:cNvSpPr txBox="1"/>
          <p:nvPr/>
        </p:nvSpPr>
        <p:spPr>
          <a:xfrm>
            <a:off x="10368470" y="6388924"/>
            <a:ext cx="1778885" cy="369332"/>
          </a:xfrm>
          <a:prstGeom prst="rect">
            <a:avLst/>
          </a:prstGeom>
          <a:noFill/>
        </p:spPr>
        <p:txBody>
          <a:bodyPr wrap="none" rtlCol="0">
            <a:spAutoFit/>
          </a:bodyPr>
          <a:lstStyle/>
          <a:p>
            <a:r>
              <a:rPr lang="en-US" dirty="0">
                <a:solidFill>
                  <a:schemeClr val="bg1">
                    <a:lumMod val="75000"/>
                  </a:schemeClr>
                </a:solidFill>
              </a:rPr>
              <a:t>h</a:t>
            </a:r>
            <a:r>
              <a:rPr lang="en-US" dirty="0" smtClean="0">
                <a:solidFill>
                  <a:schemeClr val="bg1">
                    <a:lumMod val="75000"/>
                  </a:schemeClr>
                </a:solidFill>
              </a:rPr>
              <a:t>enry-intubate-1</a:t>
            </a:r>
            <a:endParaRPr lang="en-US" dirty="0">
              <a:solidFill>
                <a:schemeClr val="bg1">
                  <a:lumMod val="75000"/>
                </a:schemeClr>
              </a:solidFill>
            </a:endParaRPr>
          </a:p>
        </p:txBody>
      </p:sp>
    </p:spTree>
    <p:extLst>
      <p:ext uri="{BB962C8B-B14F-4D97-AF65-F5344CB8AC3E}">
        <p14:creationId xmlns:p14="http://schemas.microsoft.com/office/powerpoint/2010/main" val="22361915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99247" y="141007"/>
            <a:ext cx="10515600" cy="804863"/>
          </a:xfrm>
        </p:spPr>
        <p:txBody>
          <a:bodyPr>
            <a:noAutofit/>
          </a:bodyPr>
          <a:lstStyle/>
          <a:p>
            <a:pPr algn="ctr"/>
            <a:r>
              <a:rPr lang="en-US" sz="3200" b="1" i="1" dirty="0">
                <a:solidFill>
                  <a:srgbClr val="0070C0"/>
                </a:solidFill>
              </a:rPr>
              <a:t>Clinical Trials &amp; Other Research Studies Supported by the CDW</a:t>
            </a:r>
            <a:br>
              <a:rPr lang="en-US" sz="3200" b="1" i="1" dirty="0">
                <a:solidFill>
                  <a:srgbClr val="0070C0"/>
                </a:solidFill>
              </a:rPr>
            </a:br>
            <a:r>
              <a:rPr lang="en-US" sz="3200" dirty="0">
                <a:solidFill>
                  <a:schemeClr val="bg1">
                    <a:lumMod val="50000"/>
                  </a:schemeClr>
                </a:solidFill>
              </a:rPr>
              <a:t>since 2017; page 1</a:t>
            </a:r>
            <a:endParaRPr lang="en-US" sz="3200" b="1" i="1" dirty="0">
              <a:solidFill>
                <a:srgbClr val="0070C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454800115"/>
              </p:ext>
            </p:extLst>
          </p:nvPr>
        </p:nvGraphicFramePr>
        <p:xfrm>
          <a:off x="462810" y="1345921"/>
          <a:ext cx="5373220" cy="5108664"/>
        </p:xfrm>
        <a:graphic>
          <a:graphicData uri="http://schemas.openxmlformats.org/drawingml/2006/table">
            <a:tbl>
              <a:tblPr>
                <a:tableStyleId>{5C22544A-7EE6-4342-B048-85BDC9FD1C3A}</a:tableStyleId>
              </a:tblPr>
              <a:tblGrid>
                <a:gridCol w="3021582">
                  <a:extLst>
                    <a:ext uri="{9D8B030D-6E8A-4147-A177-3AD203B41FA5}">
                      <a16:colId xmlns:a16="http://schemas.microsoft.com/office/drawing/2014/main" val="1356431335"/>
                    </a:ext>
                  </a:extLst>
                </a:gridCol>
                <a:gridCol w="1175819">
                  <a:extLst>
                    <a:ext uri="{9D8B030D-6E8A-4147-A177-3AD203B41FA5}">
                      <a16:colId xmlns:a16="http://schemas.microsoft.com/office/drawing/2014/main" val="4074852346"/>
                    </a:ext>
                  </a:extLst>
                </a:gridCol>
                <a:gridCol w="1175819">
                  <a:extLst>
                    <a:ext uri="{9D8B030D-6E8A-4147-A177-3AD203B41FA5}">
                      <a16:colId xmlns:a16="http://schemas.microsoft.com/office/drawing/2014/main" val="715510892"/>
                    </a:ext>
                  </a:extLst>
                </a:gridCol>
              </a:tblGrid>
              <a:tr h="232212">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36399335"/>
                  </a:ext>
                </a:extLst>
              </a:tr>
              <a:tr h="232212">
                <a:tc>
                  <a:txBody>
                    <a:bodyPr/>
                    <a:lstStyle/>
                    <a:p>
                      <a:pPr algn="l" fontAlgn="b"/>
                      <a:r>
                        <a:rPr lang="en-US" sz="1100" u="none" strike="noStrike" dirty="0">
                          <a:effectLst/>
                        </a:rPr>
                        <a:t>Asthma Outcomes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M. Naifeh</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48785687"/>
                  </a:ext>
                </a:extLst>
              </a:tr>
              <a:tr h="232212">
                <a:tc>
                  <a:txBody>
                    <a:bodyPr/>
                    <a:lstStyle/>
                    <a:p>
                      <a:pPr algn="l" fontAlgn="b"/>
                      <a:r>
                        <a:rPr lang="en-US" sz="1100" u="none" strike="noStrike">
                          <a:effectLst/>
                        </a:rPr>
                        <a:t>Pediatric Diabetic Ketoacidosis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M. Marin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49879066"/>
                  </a:ext>
                </a:extLst>
              </a:tr>
              <a:tr h="232212">
                <a:tc>
                  <a:txBody>
                    <a:bodyPr/>
                    <a:lstStyle/>
                    <a:p>
                      <a:pPr algn="l" fontAlgn="b"/>
                      <a:r>
                        <a:rPr lang="en-US" sz="1100" u="none" strike="noStrike">
                          <a:effectLst/>
                        </a:rPr>
                        <a:t>Anxiety &amp; Depression Education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Bax</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22670053"/>
                  </a:ext>
                </a:extLst>
              </a:tr>
              <a:tr h="232212">
                <a:tc>
                  <a:txBody>
                    <a:bodyPr/>
                    <a:lstStyle/>
                    <a:p>
                      <a:pPr algn="l" fontAlgn="b"/>
                      <a:r>
                        <a:rPr lang="en-US" sz="1100" u="none" strike="noStrike">
                          <a:effectLst/>
                        </a:rPr>
                        <a:t>Obesity in Foster Care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 Torres-Garcia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61099666"/>
                  </a:ext>
                </a:extLst>
              </a:tr>
              <a:tr h="232212">
                <a:tc>
                  <a:txBody>
                    <a:bodyPr/>
                    <a:lstStyle/>
                    <a:p>
                      <a:pPr algn="l" fontAlgn="b"/>
                      <a:r>
                        <a:rPr lang="en-US" sz="1100" u="none" strike="noStrike">
                          <a:effectLst/>
                        </a:rPr>
                        <a:t>Posterior Cruciate Ligament Avulsions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72047643"/>
                  </a:ext>
                </a:extLst>
              </a:tr>
              <a:tr h="232212">
                <a:tc>
                  <a:txBody>
                    <a:bodyPr/>
                    <a:lstStyle/>
                    <a:p>
                      <a:pPr algn="l" fontAlgn="b"/>
                      <a:r>
                        <a:rPr lang="en-US" sz="1100" u="none" strike="noStrike">
                          <a:effectLst/>
                        </a:rPr>
                        <a:t>Avulsion Fractures (Tibia &amp; Fibula)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57878429"/>
                  </a:ext>
                </a:extLst>
              </a:tr>
              <a:tr h="232212">
                <a:tc>
                  <a:txBody>
                    <a:bodyPr/>
                    <a:lstStyle/>
                    <a:p>
                      <a:pPr algn="l" fontAlgn="b"/>
                      <a:r>
                        <a:rPr lang="en-US" sz="1100" u="none" strike="noStrike">
                          <a:effectLst/>
                        </a:rPr>
                        <a:t>Avulsion Fractures (Femur)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51953881"/>
                  </a:ext>
                </a:extLst>
              </a:tr>
              <a:tr h="232212">
                <a:tc>
                  <a:txBody>
                    <a:bodyPr/>
                    <a:lstStyle/>
                    <a:p>
                      <a:pPr algn="l" fontAlgn="b"/>
                      <a:r>
                        <a:rPr lang="en-US" sz="1100" u="none" strike="noStrike">
                          <a:effectLst/>
                        </a:rPr>
                        <a:t>STI Screening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R. Leasure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Infectious Disease</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15318075"/>
                  </a:ext>
                </a:extLst>
              </a:tr>
              <a:tr h="232212">
                <a:tc>
                  <a:txBody>
                    <a:bodyPr/>
                    <a:lstStyle/>
                    <a:p>
                      <a:pPr algn="l" fontAlgn="b"/>
                      <a:r>
                        <a:rPr lang="en-US" sz="1100" u="none" strike="noStrike">
                          <a:effectLst/>
                        </a:rPr>
                        <a:t>Interstitial Cystits Pain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L. Quiroz</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Women's Health</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10581365"/>
                  </a:ext>
                </a:extLst>
              </a:tr>
              <a:tr h="232212">
                <a:tc>
                  <a:txBody>
                    <a:bodyPr/>
                    <a:lstStyle/>
                    <a:p>
                      <a:pPr algn="l" fontAlgn="b"/>
                      <a:r>
                        <a:rPr lang="en-US" sz="1100" u="none" strike="noStrike">
                          <a:effectLst/>
                        </a:rPr>
                        <a:t>Pharmacist-Led Care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 Truong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Pharmacy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0284698"/>
                  </a:ext>
                </a:extLst>
              </a:tr>
              <a:tr h="232212">
                <a:tc>
                  <a:txBody>
                    <a:bodyPr/>
                    <a:lstStyle/>
                    <a:p>
                      <a:pPr algn="l" fontAlgn="b"/>
                      <a:r>
                        <a:rPr lang="en-US" sz="1100" u="none" strike="noStrike">
                          <a:effectLst/>
                        </a:rPr>
                        <a:t>POPS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 Allen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06176452"/>
                  </a:ext>
                </a:extLst>
              </a:tr>
              <a:tr h="232212">
                <a:tc>
                  <a:txBody>
                    <a:bodyPr/>
                    <a:lstStyle/>
                    <a:p>
                      <a:pPr algn="l" fontAlgn="b"/>
                      <a:r>
                        <a:rPr lang="en-US" sz="1100" u="none" strike="noStrike">
                          <a:effectLst/>
                        </a:rPr>
                        <a:t>NAMCS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62986470"/>
                  </a:ext>
                </a:extLst>
              </a:tr>
              <a:tr h="232212">
                <a:tc>
                  <a:txBody>
                    <a:bodyPr/>
                    <a:lstStyle/>
                    <a:p>
                      <a:pPr algn="l" fontAlgn="b"/>
                      <a:r>
                        <a:rPr lang="en-US" sz="1100" u="none" strike="noStrike">
                          <a:effectLst/>
                        </a:rPr>
                        <a:t>Preschool Behavior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Bax</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71168545"/>
                  </a:ext>
                </a:extLst>
              </a:tr>
              <a:tr h="232212">
                <a:tc>
                  <a:txBody>
                    <a:bodyPr/>
                    <a:lstStyle/>
                    <a:p>
                      <a:pPr algn="l" fontAlgn="b"/>
                      <a:r>
                        <a:rPr lang="en-US" sz="1100" u="none" strike="noStrike">
                          <a:effectLst/>
                        </a:rPr>
                        <a:t>Psychology Consults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32487341"/>
                  </a:ext>
                </a:extLst>
              </a:tr>
              <a:tr h="232212">
                <a:tc>
                  <a:txBody>
                    <a:bodyPr/>
                    <a:lstStyle/>
                    <a:p>
                      <a:pPr algn="l" fontAlgn="b"/>
                      <a:r>
                        <a:rPr lang="en-US" sz="1100" u="none" strike="noStrike" dirty="0">
                          <a:effectLst/>
                        </a:rPr>
                        <a:t>Chronic Hypertension in Pregnancy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R. Edwards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Women's Health</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23347675"/>
                  </a:ext>
                </a:extLst>
              </a:tr>
              <a:tr h="232212">
                <a:tc>
                  <a:txBody>
                    <a:bodyPr/>
                    <a:lstStyle/>
                    <a:p>
                      <a:pPr algn="l" fontAlgn="b"/>
                      <a:r>
                        <a:rPr lang="en-US" sz="1100" u="none" strike="noStrike" dirty="0">
                          <a:effectLst/>
                        </a:rPr>
                        <a:t>High Blood Pressure in Children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 Connolley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88237083"/>
                  </a:ext>
                </a:extLst>
              </a:tr>
              <a:tr h="232212">
                <a:tc>
                  <a:txBody>
                    <a:bodyPr/>
                    <a:lstStyle/>
                    <a:p>
                      <a:pPr algn="l" fontAlgn="b"/>
                      <a:r>
                        <a:rPr lang="en-US" sz="1100" u="none" strike="noStrike" dirty="0">
                          <a:effectLst/>
                        </a:rPr>
                        <a:t>Sickle Cell Disease Transition Program</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Sinha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86328292"/>
                  </a:ext>
                </a:extLst>
              </a:tr>
              <a:tr h="232212">
                <a:tc>
                  <a:txBody>
                    <a:bodyPr/>
                    <a:lstStyle/>
                    <a:p>
                      <a:pPr algn="l" fontAlgn="b"/>
                      <a:r>
                        <a:rPr lang="en-US" sz="1100" u="none" strike="noStrike" dirty="0" smtClean="0">
                          <a:effectLst/>
                        </a:rPr>
                        <a:t>Molecular Alterations</a:t>
                      </a:r>
                      <a:r>
                        <a:rPr lang="en-US" sz="1100" u="none" strike="noStrike" baseline="0" dirty="0" smtClean="0">
                          <a:effectLst/>
                        </a:rPr>
                        <a:t> in </a:t>
                      </a:r>
                      <a:r>
                        <a:rPr lang="en-US" sz="1100" u="none" strike="noStrike" dirty="0" smtClean="0">
                          <a:effectLst/>
                        </a:rPr>
                        <a:t>Brain </a:t>
                      </a:r>
                      <a:r>
                        <a:rPr lang="en-US" sz="1100" u="none" strike="noStrike" dirty="0">
                          <a:effectLst/>
                        </a:rPr>
                        <a:t>Tumors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Battiste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Cancer Center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73546526"/>
                  </a:ext>
                </a:extLst>
              </a:tr>
              <a:tr h="232212">
                <a:tc>
                  <a:txBody>
                    <a:bodyPr/>
                    <a:lstStyle/>
                    <a:p>
                      <a:pPr algn="l" fontAlgn="b"/>
                      <a:r>
                        <a:rPr lang="en-US" sz="1100" u="none" strike="noStrike" dirty="0">
                          <a:effectLst/>
                        </a:rPr>
                        <a:t>Pelvic Floor Disorders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L. Quiroz</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Women's Health</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47627454"/>
                  </a:ext>
                </a:extLst>
              </a:tr>
              <a:tr h="232212">
                <a:tc>
                  <a:txBody>
                    <a:bodyPr/>
                    <a:lstStyle/>
                    <a:p>
                      <a:pPr algn="l" fontAlgn="b"/>
                      <a:r>
                        <a:rPr lang="en-US" sz="1100" u="none" strike="noStrike">
                          <a:effectLst/>
                        </a:rPr>
                        <a:t>Cancer Patient Navigation Program</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Vidrine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Cancer Center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27278853"/>
                  </a:ext>
                </a:extLst>
              </a:tr>
              <a:tr h="232212">
                <a:tc>
                  <a:txBody>
                    <a:bodyPr/>
                    <a:lstStyle/>
                    <a:p>
                      <a:pPr algn="l" fontAlgn="b"/>
                      <a:r>
                        <a:rPr lang="en-US" sz="1100" u="none" strike="noStrike">
                          <a:effectLst/>
                        </a:rPr>
                        <a:t>Medical Homes for Youth in Foster Care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842433311"/>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782609900"/>
              </p:ext>
            </p:extLst>
          </p:nvPr>
        </p:nvGraphicFramePr>
        <p:xfrm>
          <a:off x="6182294" y="1338171"/>
          <a:ext cx="5400116" cy="5116419"/>
        </p:xfrm>
        <a:graphic>
          <a:graphicData uri="http://schemas.openxmlformats.org/drawingml/2006/table">
            <a:tbl>
              <a:tblPr>
                <a:tableStyleId>{5C22544A-7EE6-4342-B048-85BDC9FD1C3A}</a:tableStyleId>
              </a:tblPr>
              <a:tblGrid>
                <a:gridCol w="3036706">
                  <a:extLst>
                    <a:ext uri="{9D8B030D-6E8A-4147-A177-3AD203B41FA5}">
                      <a16:colId xmlns:a16="http://schemas.microsoft.com/office/drawing/2014/main" val="1022886225"/>
                    </a:ext>
                  </a:extLst>
                </a:gridCol>
                <a:gridCol w="1181705">
                  <a:extLst>
                    <a:ext uri="{9D8B030D-6E8A-4147-A177-3AD203B41FA5}">
                      <a16:colId xmlns:a16="http://schemas.microsoft.com/office/drawing/2014/main" val="2020208361"/>
                    </a:ext>
                  </a:extLst>
                </a:gridCol>
                <a:gridCol w="1181705">
                  <a:extLst>
                    <a:ext uri="{9D8B030D-6E8A-4147-A177-3AD203B41FA5}">
                      <a16:colId xmlns:a16="http://schemas.microsoft.com/office/drawing/2014/main" val="2629210063"/>
                    </a:ext>
                  </a:extLst>
                </a:gridCol>
              </a:tblGrid>
              <a:tr h="222453">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52158023"/>
                  </a:ext>
                </a:extLst>
              </a:tr>
              <a:tr h="222453">
                <a:tc>
                  <a:txBody>
                    <a:bodyPr/>
                    <a:lstStyle/>
                    <a:p>
                      <a:pPr algn="l" fontAlgn="b"/>
                      <a:r>
                        <a:rPr lang="en-US" sz="1100" u="none" strike="noStrike" dirty="0">
                          <a:effectLst/>
                        </a:rPr>
                        <a:t>Subtalar Arthrodesis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A. Haleem</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90189252"/>
                  </a:ext>
                </a:extLst>
              </a:tr>
              <a:tr h="222453">
                <a:tc>
                  <a:txBody>
                    <a:bodyPr/>
                    <a:lstStyle/>
                    <a:p>
                      <a:pPr algn="l" fontAlgn="b"/>
                      <a:r>
                        <a:rPr lang="en-US" sz="1100" u="none" strike="noStrike">
                          <a:effectLst/>
                        </a:rPr>
                        <a:t>Pulmonary Hypertension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H. Bhardwaj</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Cardiovasular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27132500"/>
                  </a:ext>
                </a:extLst>
              </a:tr>
              <a:tr h="222453">
                <a:tc>
                  <a:txBody>
                    <a:bodyPr/>
                    <a:lstStyle/>
                    <a:p>
                      <a:pPr algn="l" fontAlgn="b"/>
                      <a:r>
                        <a:rPr lang="en-US" sz="1100" u="none" strike="noStrike">
                          <a:effectLst/>
                        </a:rPr>
                        <a:t>Pelvis &amp; Acetabulum Fractures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Teague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08757681"/>
                  </a:ext>
                </a:extLst>
              </a:tr>
              <a:tr h="222453">
                <a:tc>
                  <a:txBody>
                    <a:bodyPr/>
                    <a:lstStyle/>
                    <a:p>
                      <a:pPr algn="l" fontAlgn="b"/>
                      <a:r>
                        <a:rPr lang="en-US" sz="1100" u="none" strike="noStrike">
                          <a:effectLst/>
                        </a:rPr>
                        <a:t>Spica Casting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 Puffinbarger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29237673"/>
                  </a:ext>
                </a:extLst>
              </a:tr>
              <a:tr h="222453">
                <a:tc>
                  <a:txBody>
                    <a:bodyPr/>
                    <a:lstStyle/>
                    <a:p>
                      <a:pPr algn="l" fontAlgn="b"/>
                      <a:r>
                        <a:rPr lang="en-US" sz="1100" u="none" strike="noStrike">
                          <a:effectLst/>
                        </a:rPr>
                        <a:t>Fragile X Syndrome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L. Ethridge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848627066"/>
                  </a:ext>
                </a:extLst>
              </a:tr>
              <a:tr h="222453">
                <a:tc>
                  <a:txBody>
                    <a:bodyPr/>
                    <a:lstStyle/>
                    <a:p>
                      <a:pPr algn="l" fontAlgn="b"/>
                      <a:r>
                        <a:rPr lang="en-US" sz="1100" u="none" strike="noStrike">
                          <a:effectLst/>
                        </a:rPr>
                        <a:t>Splinting with Side Struts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 Lewis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11726148"/>
                  </a:ext>
                </a:extLst>
              </a:tr>
              <a:tr h="222453">
                <a:tc>
                  <a:txBody>
                    <a:bodyPr/>
                    <a:lstStyle/>
                    <a:p>
                      <a:pPr algn="l" fontAlgn="b"/>
                      <a:r>
                        <a:rPr lang="en-US" sz="1100" u="none" strike="noStrike" dirty="0" smtClean="0">
                          <a:effectLst/>
                        </a:rPr>
                        <a:t>Humeral </a:t>
                      </a:r>
                      <a:r>
                        <a:rPr lang="en-US" sz="1100" u="none" strike="noStrike" dirty="0">
                          <a:effectLst/>
                        </a:rPr>
                        <a:t>Fractures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Chong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463372"/>
                  </a:ext>
                </a:extLst>
              </a:tr>
              <a:tr h="222453">
                <a:tc>
                  <a:txBody>
                    <a:bodyPr/>
                    <a:lstStyle/>
                    <a:p>
                      <a:pPr algn="l" fontAlgn="b"/>
                      <a:r>
                        <a:rPr lang="en-US" sz="1100" u="none" strike="noStrike">
                          <a:effectLst/>
                        </a:rPr>
                        <a:t>Child Trauma Services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E. Risch</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71138859"/>
                  </a:ext>
                </a:extLst>
              </a:tr>
              <a:tr h="222453">
                <a:tc>
                  <a:txBody>
                    <a:bodyPr/>
                    <a:lstStyle/>
                    <a:p>
                      <a:pPr algn="l" fontAlgn="b"/>
                      <a:r>
                        <a:rPr lang="en-US" sz="1100" u="none" strike="noStrike">
                          <a:effectLst/>
                        </a:rPr>
                        <a:t>Humeral Fractures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Teague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08729639"/>
                  </a:ext>
                </a:extLst>
              </a:tr>
              <a:tr h="222453">
                <a:tc>
                  <a:txBody>
                    <a:bodyPr/>
                    <a:lstStyle/>
                    <a:p>
                      <a:pPr algn="l" fontAlgn="b"/>
                      <a:r>
                        <a:rPr lang="en-US" sz="1100" u="none" strike="noStrike" dirty="0" smtClean="0">
                          <a:effectLst/>
                        </a:rPr>
                        <a:t>Asthma </a:t>
                      </a:r>
                      <a:r>
                        <a:rPr lang="en-US" sz="1100" u="none" strike="noStrike" dirty="0">
                          <a:effectLst/>
                        </a:rPr>
                        <a:t>Population Management</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Hahn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53913370"/>
                  </a:ext>
                </a:extLst>
              </a:tr>
              <a:tr h="222453">
                <a:tc>
                  <a:txBody>
                    <a:bodyPr/>
                    <a:lstStyle/>
                    <a:p>
                      <a:pPr algn="l" fontAlgn="b"/>
                      <a:r>
                        <a:rPr lang="en-US" sz="1100" u="none" strike="noStrike" dirty="0">
                          <a:effectLst/>
                        </a:rPr>
                        <a:t>Tobacco Exposure in Pediatrics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86013325"/>
                  </a:ext>
                </a:extLst>
              </a:tr>
              <a:tr h="222453">
                <a:tc>
                  <a:txBody>
                    <a:bodyPr/>
                    <a:lstStyle/>
                    <a:p>
                      <a:pPr algn="l" fontAlgn="b"/>
                      <a:r>
                        <a:rPr lang="en-US" sz="1100" u="none" strike="noStrike">
                          <a:effectLst/>
                        </a:rPr>
                        <a:t>Utility of Chest X-Rays for Asthma in the ED</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Bogie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31206225"/>
                  </a:ext>
                </a:extLst>
              </a:tr>
              <a:tr h="222453">
                <a:tc>
                  <a:txBody>
                    <a:bodyPr/>
                    <a:lstStyle/>
                    <a:p>
                      <a:pPr algn="l" fontAlgn="b"/>
                      <a:r>
                        <a:rPr lang="en-US" sz="1100" u="none" strike="noStrike">
                          <a:effectLst/>
                        </a:rPr>
                        <a:t>OxyContin Study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Hahn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73049777"/>
                  </a:ext>
                </a:extLst>
              </a:tr>
              <a:tr h="222453">
                <a:tc>
                  <a:txBody>
                    <a:bodyPr/>
                    <a:lstStyle/>
                    <a:p>
                      <a:pPr algn="l" fontAlgn="b"/>
                      <a:r>
                        <a:rPr lang="en-US" sz="1100" u="none" strike="noStrike">
                          <a:effectLst/>
                        </a:rPr>
                        <a:t>Transition of Care Clinic</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 Truong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Pharmacy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98139637"/>
                  </a:ext>
                </a:extLst>
              </a:tr>
              <a:tr h="222453">
                <a:tc>
                  <a:txBody>
                    <a:bodyPr/>
                    <a:lstStyle/>
                    <a:p>
                      <a:pPr algn="l" fontAlgn="b"/>
                      <a:r>
                        <a:rPr lang="en-US" sz="1100" u="none" strike="noStrike">
                          <a:effectLst/>
                        </a:rPr>
                        <a:t>Lipid Screening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29276156"/>
                  </a:ext>
                </a:extLst>
              </a:tr>
              <a:tr h="222453">
                <a:tc>
                  <a:txBody>
                    <a:bodyPr/>
                    <a:lstStyle/>
                    <a:p>
                      <a:pPr algn="l" fontAlgn="b"/>
                      <a:r>
                        <a:rPr lang="en-US" sz="1100" u="none" strike="noStrike">
                          <a:effectLst/>
                        </a:rPr>
                        <a:t>Sickle Cell Port Placement</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Sinha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81763618"/>
                  </a:ext>
                </a:extLst>
              </a:tr>
              <a:tr h="222453">
                <a:tc>
                  <a:txBody>
                    <a:bodyPr/>
                    <a:lstStyle/>
                    <a:p>
                      <a:pPr algn="l" fontAlgn="b"/>
                      <a:r>
                        <a:rPr lang="en-US" sz="1100" u="none" strike="noStrike">
                          <a:effectLst/>
                        </a:rPr>
                        <a:t>Tranexamic Acid in Ankle Replacement</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Haleem</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0454722"/>
                  </a:ext>
                </a:extLst>
              </a:tr>
              <a:tr h="222453">
                <a:tc>
                  <a:txBody>
                    <a:bodyPr/>
                    <a:lstStyle/>
                    <a:p>
                      <a:pPr algn="l" fontAlgn="b"/>
                      <a:r>
                        <a:rPr lang="en-US" sz="1100" u="none" strike="noStrike">
                          <a:effectLst/>
                        </a:rPr>
                        <a:t>Newborn Metabolic Screenings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Lees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88362082"/>
                  </a:ext>
                </a:extLst>
              </a:tr>
              <a:tr h="222453">
                <a:tc>
                  <a:txBody>
                    <a:bodyPr/>
                    <a:lstStyle/>
                    <a:p>
                      <a:pPr algn="l" fontAlgn="b"/>
                      <a:r>
                        <a:rPr lang="en-US" sz="1100" u="none" strike="noStrike">
                          <a:effectLst/>
                        </a:rPr>
                        <a:t>Scapula Fractures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 Pasque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40069665"/>
                  </a:ext>
                </a:extLst>
              </a:tr>
              <a:tr h="222453">
                <a:tc>
                  <a:txBody>
                    <a:bodyPr/>
                    <a:lstStyle/>
                    <a:p>
                      <a:pPr algn="l" fontAlgn="b"/>
                      <a:r>
                        <a:rPr lang="en-US" sz="1100" u="none" strike="noStrike">
                          <a:effectLst/>
                        </a:rPr>
                        <a:t>Adrenal Insufficiency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Lim</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Endocrinology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85474525"/>
                  </a:ext>
                </a:extLst>
              </a:tr>
              <a:tr h="222453">
                <a:tc>
                  <a:txBody>
                    <a:bodyPr/>
                    <a:lstStyle/>
                    <a:p>
                      <a:pPr algn="l" fontAlgn="b"/>
                      <a:r>
                        <a:rPr lang="en-US" sz="1100" u="none" strike="noStrike">
                          <a:effectLst/>
                        </a:rPr>
                        <a:t>Brain Metastases with Ovarian Cancer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Gillen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Cancer Center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84109591"/>
                  </a:ext>
                </a:extLst>
              </a:tr>
              <a:tr h="222453">
                <a:tc>
                  <a:txBody>
                    <a:bodyPr/>
                    <a:lstStyle/>
                    <a:p>
                      <a:pPr algn="l" fontAlgn="b"/>
                      <a:r>
                        <a:rPr lang="en-US" sz="1100" u="none" strike="noStrike">
                          <a:effectLst/>
                        </a:rPr>
                        <a:t>Sever's Disease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31307175"/>
                  </a:ext>
                </a:extLst>
              </a:tr>
            </a:tbl>
          </a:graphicData>
        </a:graphic>
      </p:graphicFrame>
    </p:spTree>
    <p:extLst>
      <p:ext uri="{BB962C8B-B14F-4D97-AF65-F5344CB8AC3E}">
        <p14:creationId xmlns:p14="http://schemas.microsoft.com/office/powerpoint/2010/main" val="40323469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753534" y="187326"/>
            <a:ext cx="10515600" cy="9218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err="1" smtClean="0">
                <a:solidFill>
                  <a:srgbClr val="0070C0"/>
                </a:solidFill>
              </a:rPr>
              <a:t>PROSpect</a:t>
            </a:r>
            <a:r>
              <a:rPr lang="en-US" sz="3800" dirty="0" smtClean="0">
                <a:solidFill>
                  <a:srgbClr val="0070C0"/>
                </a:solidFill>
              </a:rPr>
              <a:t>: </a:t>
            </a:r>
            <a:r>
              <a:rPr lang="en-US" sz="3800" b="1" dirty="0" err="1" smtClean="0">
                <a:solidFill>
                  <a:srgbClr val="0070C0"/>
                </a:solidFill>
              </a:rPr>
              <a:t>PR</a:t>
            </a:r>
            <a:r>
              <a:rPr lang="en-US" sz="3800" dirty="0" err="1" smtClean="0">
                <a:solidFill>
                  <a:srgbClr val="0070C0"/>
                </a:solidFill>
              </a:rPr>
              <a:t>one</a:t>
            </a:r>
            <a:r>
              <a:rPr lang="en-US" sz="3800" dirty="0" smtClean="0">
                <a:solidFill>
                  <a:srgbClr val="0070C0"/>
                </a:solidFill>
              </a:rPr>
              <a:t> and </a:t>
            </a:r>
            <a:r>
              <a:rPr lang="en-US" sz="3800" b="1" dirty="0" err="1" smtClean="0">
                <a:solidFill>
                  <a:srgbClr val="0070C0"/>
                </a:solidFill>
              </a:rPr>
              <a:t>OS</a:t>
            </a:r>
            <a:r>
              <a:rPr lang="en-US" sz="3800" dirty="0" err="1" smtClean="0">
                <a:solidFill>
                  <a:srgbClr val="0070C0"/>
                </a:solidFill>
              </a:rPr>
              <a:t>cillation</a:t>
            </a:r>
            <a:r>
              <a:rPr lang="en-US" sz="3800" dirty="0" smtClean="0">
                <a:solidFill>
                  <a:srgbClr val="0070C0"/>
                </a:solidFill>
              </a:rPr>
              <a:t> </a:t>
            </a:r>
            <a:r>
              <a:rPr lang="en-US" sz="3800" b="1" dirty="0" err="1" smtClean="0">
                <a:solidFill>
                  <a:srgbClr val="0070C0"/>
                </a:solidFill>
              </a:rPr>
              <a:t>PE</a:t>
            </a:r>
            <a:r>
              <a:rPr lang="en-US" sz="3800" dirty="0" err="1" smtClean="0">
                <a:solidFill>
                  <a:srgbClr val="0070C0"/>
                </a:solidFill>
              </a:rPr>
              <a:t>diatric</a:t>
            </a:r>
            <a:r>
              <a:rPr lang="en-US" sz="3800" dirty="0" smtClean="0">
                <a:solidFill>
                  <a:srgbClr val="0070C0"/>
                </a:solidFill>
              </a:rPr>
              <a:t> </a:t>
            </a:r>
            <a:r>
              <a:rPr lang="en-US" sz="3800" b="1" dirty="0" smtClean="0">
                <a:solidFill>
                  <a:srgbClr val="0070C0"/>
                </a:solidFill>
              </a:rPr>
              <a:t>C</a:t>
            </a:r>
            <a:r>
              <a:rPr lang="en-US" sz="3800" dirty="0" smtClean="0">
                <a:solidFill>
                  <a:srgbClr val="0070C0"/>
                </a:solidFill>
              </a:rPr>
              <a:t>linical </a:t>
            </a:r>
            <a:r>
              <a:rPr lang="en-US" sz="3800" b="1" dirty="0" smtClean="0">
                <a:solidFill>
                  <a:srgbClr val="0070C0"/>
                </a:solidFill>
              </a:rPr>
              <a:t>T</a:t>
            </a:r>
            <a:r>
              <a:rPr lang="en-US" sz="3800" dirty="0" smtClean="0">
                <a:solidFill>
                  <a:srgbClr val="0070C0"/>
                </a:solidFill>
              </a:rPr>
              <a:t>rial</a:t>
            </a:r>
            <a:endParaRPr lang="en-US" sz="4000" dirty="0">
              <a:solidFill>
                <a:srgbClr val="0070C0"/>
              </a:solidFill>
            </a:endParaRPr>
          </a:p>
        </p:txBody>
      </p:sp>
      <p:pic>
        <p:nvPicPr>
          <p:cNvPr id="6" name="Picture 5"/>
          <p:cNvPicPr>
            <a:picLocks noChangeAspect="1"/>
          </p:cNvPicPr>
          <p:nvPr/>
        </p:nvPicPr>
        <p:blipFill>
          <a:blip r:embed="rId2"/>
          <a:stretch>
            <a:fillRect/>
          </a:stretch>
        </p:blipFill>
        <p:spPr>
          <a:xfrm>
            <a:off x="2196384" y="1002256"/>
            <a:ext cx="7281711" cy="4233553"/>
          </a:xfrm>
          <a:prstGeom prst="rect">
            <a:avLst/>
          </a:prstGeom>
        </p:spPr>
      </p:pic>
      <p:sp>
        <p:nvSpPr>
          <p:cNvPr id="9" name="TextBox 8"/>
          <p:cNvSpPr txBox="1"/>
          <p:nvPr/>
        </p:nvSpPr>
        <p:spPr>
          <a:xfrm>
            <a:off x="213755" y="5503277"/>
            <a:ext cx="11744697" cy="1077218"/>
          </a:xfrm>
          <a:prstGeom prst="rect">
            <a:avLst/>
          </a:prstGeom>
          <a:noFill/>
        </p:spPr>
        <p:txBody>
          <a:bodyPr wrap="square" rtlCol="0">
            <a:spAutoFit/>
          </a:bodyPr>
          <a:lstStyle/>
          <a:p>
            <a:r>
              <a:rPr lang="en-US" sz="1600" dirty="0" smtClean="0"/>
              <a:t>Exclusion criteria: previous enrollment in </a:t>
            </a:r>
            <a:r>
              <a:rPr lang="en-US" sz="1600" dirty="0" err="1" smtClean="0"/>
              <a:t>PROSpect</a:t>
            </a:r>
            <a:r>
              <a:rPr lang="en-US" sz="1600" dirty="0" smtClean="0"/>
              <a:t>, perinatal related lung disease, congenital diaphragmatic hernia or congenital/acquired diaphragm paralysis, respiratory failure explained by cardiac failure or fluid overload, cyanotic heart disease, cardiomyopathy, primary pulmonary hypertension, intubated for status </a:t>
            </a:r>
            <a:r>
              <a:rPr lang="en-US" sz="1600" dirty="0" err="1" smtClean="0"/>
              <a:t>asthmaticus</a:t>
            </a:r>
            <a:r>
              <a:rPr lang="en-US" sz="1600" dirty="0" smtClean="0"/>
              <a:t>, obstructive airway disease, active air leak, bronchiolitis obliterans, post hematopoietic stem cell transplant, post lung transplant, home ventilator or home oxygen dependent… </a:t>
            </a:r>
            <a:endParaRPr lang="en-US" sz="1600" dirty="0"/>
          </a:p>
        </p:txBody>
      </p:sp>
    </p:spTree>
    <p:extLst>
      <p:ext uri="{BB962C8B-B14F-4D97-AF65-F5344CB8AC3E}">
        <p14:creationId xmlns:p14="http://schemas.microsoft.com/office/powerpoint/2010/main" val="16074592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53534" y="187326"/>
            <a:ext cx="10515600" cy="9218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err="1" smtClean="0">
                <a:solidFill>
                  <a:srgbClr val="0070C0"/>
                </a:solidFill>
              </a:rPr>
              <a:t>PROSpect</a:t>
            </a:r>
            <a:r>
              <a:rPr lang="en-US" sz="3800" dirty="0" smtClean="0">
                <a:solidFill>
                  <a:srgbClr val="0070C0"/>
                </a:solidFill>
              </a:rPr>
              <a:t>: </a:t>
            </a:r>
            <a:r>
              <a:rPr lang="en-US" sz="3800" b="1" dirty="0" err="1" smtClean="0">
                <a:solidFill>
                  <a:srgbClr val="0070C0"/>
                </a:solidFill>
              </a:rPr>
              <a:t>PR</a:t>
            </a:r>
            <a:r>
              <a:rPr lang="en-US" sz="3800" dirty="0" err="1" smtClean="0">
                <a:solidFill>
                  <a:srgbClr val="0070C0"/>
                </a:solidFill>
              </a:rPr>
              <a:t>one</a:t>
            </a:r>
            <a:r>
              <a:rPr lang="en-US" sz="3800" dirty="0" smtClean="0">
                <a:solidFill>
                  <a:srgbClr val="0070C0"/>
                </a:solidFill>
              </a:rPr>
              <a:t> and </a:t>
            </a:r>
            <a:r>
              <a:rPr lang="en-US" sz="3800" b="1" dirty="0" err="1" smtClean="0">
                <a:solidFill>
                  <a:srgbClr val="0070C0"/>
                </a:solidFill>
              </a:rPr>
              <a:t>OS</a:t>
            </a:r>
            <a:r>
              <a:rPr lang="en-US" sz="3800" dirty="0" err="1" smtClean="0">
                <a:solidFill>
                  <a:srgbClr val="0070C0"/>
                </a:solidFill>
              </a:rPr>
              <a:t>cillation</a:t>
            </a:r>
            <a:r>
              <a:rPr lang="en-US" sz="3800" dirty="0" smtClean="0">
                <a:solidFill>
                  <a:srgbClr val="0070C0"/>
                </a:solidFill>
              </a:rPr>
              <a:t> </a:t>
            </a:r>
            <a:r>
              <a:rPr lang="en-US" sz="3800" b="1" dirty="0" err="1" smtClean="0">
                <a:solidFill>
                  <a:srgbClr val="0070C0"/>
                </a:solidFill>
              </a:rPr>
              <a:t>PE</a:t>
            </a:r>
            <a:r>
              <a:rPr lang="en-US" sz="3800" dirty="0" err="1" smtClean="0">
                <a:solidFill>
                  <a:srgbClr val="0070C0"/>
                </a:solidFill>
              </a:rPr>
              <a:t>diatric</a:t>
            </a:r>
            <a:r>
              <a:rPr lang="en-US" sz="3800" dirty="0" smtClean="0">
                <a:solidFill>
                  <a:srgbClr val="0070C0"/>
                </a:solidFill>
              </a:rPr>
              <a:t> </a:t>
            </a:r>
            <a:r>
              <a:rPr lang="en-US" sz="3800" b="1" dirty="0" smtClean="0">
                <a:solidFill>
                  <a:srgbClr val="0070C0"/>
                </a:solidFill>
              </a:rPr>
              <a:t>C</a:t>
            </a:r>
            <a:r>
              <a:rPr lang="en-US" sz="3800" dirty="0" smtClean="0">
                <a:solidFill>
                  <a:srgbClr val="0070C0"/>
                </a:solidFill>
              </a:rPr>
              <a:t>linical </a:t>
            </a:r>
            <a:r>
              <a:rPr lang="en-US" sz="3800" b="1" dirty="0" smtClean="0">
                <a:solidFill>
                  <a:srgbClr val="0070C0"/>
                </a:solidFill>
              </a:rPr>
              <a:t>T</a:t>
            </a:r>
            <a:r>
              <a:rPr lang="en-US" sz="3800" dirty="0" smtClean="0">
                <a:solidFill>
                  <a:srgbClr val="0070C0"/>
                </a:solidFill>
              </a:rPr>
              <a:t>rial</a:t>
            </a:r>
            <a:endParaRPr lang="en-US" sz="4000" dirty="0">
              <a:solidFill>
                <a:srgbClr val="0070C0"/>
              </a:solidFill>
            </a:endParaRPr>
          </a:p>
        </p:txBody>
      </p:sp>
      <p:pic>
        <p:nvPicPr>
          <p:cNvPr id="5" name="Picture 4"/>
          <p:cNvPicPr>
            <a:picLocks noChangeAspect="1"/>
          </p:cNvPicPr>
          <p:nvPr/>
        </p:nvPicPr>
        <p:blipFill>
          <a:blip r:embed="rId2"/>
          <a:stretch>
            <a:fillRect/>
          </a:stretch>
        </p:blipFill>
        <p:spPr>
          <a:xfrm>
            <a:off x="2897029" y="1556944"/>
            <a:ext cx="4851620" cy="2889983"/>
          </a:xfrm>
          <a:prstGeom prst="rect">
            <a:avLst/>
          </a:prstGeom>
        </p:spPr>
      </p:pic>
      <p:pic>
        <p:nvPicPr>
          <p:cNvPr id="6" name="Picture 5"/>
          <p:cNvPicPr>
            <a:picLocks noChangeAspect="1"/>
          </p:cNvPicPr>
          <p:nvPr/>
        </p:nvPicPr>
        <p:blipFill>
          <a:blip r:embed="rId3"/>
          <a:stretch>
            <a:fillRect/>
          </a:stretch>
        </p:blipFill>
        <p:spPr>
          <a:xfrm>
            <a:off x="207818" y="5155994"/>
            <a:ext cx="11706665" cy="681531"/>
          </a:xfrm>
          <a:prstGeom prst="rect">
            <a:avLst/>
          </a:prstGeom>
        </p:spPr>
      </p:pic>
    </p:spTree>
    <p:extLst>
      <p:ext uri="{BB962C8B-B14F-4D97-AF65-F5344CB8AC3E}">
        <p14:creationId xmlns:p14="http://schemas.microsoft.com/office/powerpoint/2010/main" val="39902797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solidFill>
                  <a:srgbClr val="0070C0"/>
                </a:solidFill>
              </a:rPr>
              <a:t>A Nationally Representative Drug Utilization Study of OxyContin in Children Age 17 Years and Younger</a:t>
            </a:r>
            <a:endParaRPr lang="en-US" sz="3200"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006781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fontScale="90000"/>
          </a:bodyPr>
          <a:lstStyle/>
          <a:p>
            <a:r>
              <a:rPr lang="en-US" sz="3800" dirty="0" smtClean="0">
                <a:solidFill>
                  <a:srgbClr val="0070C0"/>
                </a:solidFill>
              </a:rPr>
              <a:t>A Nationally Representative Drug Utilization Study of OxyContin in Children Age 17 Years and Younger</a:t>
            </a:r>
            <a:endParaRPr lang="en-US" sz="4000" dirty="0">
              <a:solidFill>
                <a:srgbClr val="0070C0"/>
              </a:solidFill>
            </a:endParaRPr>
          </a:p>
        </p:txBody>
      </p:sp>
      <p:sp>
        <p:nvSpPr>
          <p:cNvPr id="3" name="Content Placeholder 2"/>
          <p:cNvSpPr>
            <a:spLocks noGrp="1"/>
          </p:cNvSpPr>
          <p:nvPr>
            <p:ph idx="1"/>
          </p:nvPr>
        </p:nvSpPr>
        <p:spPr>
          <a:xfrm>
            <a:off x="380999" y="1490353"/>
            <a:ext cx="11413067" cy="4961246"/>
          </a:xfrm>
        </p:spPr>
        <p:txBody>
          <a:bodyPr>
            <a:normAutofit/>
          </a:bodyPr>
          <a:lstStyle/>
          <a:p>
            <a:r>
              <a:rPr lang="en-US" sz="2800" dirty="0" smtClean="0"/>
              <a:t>Multicenter retrospective, observational cohort study</a:t>
            </a:r>
          </a:p>
          <a:p>
            <a:endParaRPr lang="en-US" dirty="0"/>
          </a:p>
          <a:p>
            <a:r>
              <a:rPr lang="en-US" sz="2800" dirty="0" smtClean="0"/>
              <a:t>Primary </a:t>
            </a:r>
            <a:r>
              <a:rPr lang="en-US" sz="2800" dirty="0"/>
              <a:t>Aim: </a:t>
            </a:r>
            <a:r>
              <a:rPr lang="en-US" sz="2800" dirty="0" smtClean="0"/>
              <a:t>Conduct a nationally representative drug utilization study of sufficient detail to characterize OxyContin use in children.</a:t>
            </a:r>
            <a:endParaRPr lang="en-US" dirty="0" smtClean="0"/>
          </a:p>
          <a:p>
            <a:endParaRPr lang="en-US" sz="2800" dirty="0" smtClean="0"/>
          </a:p>
          <a:p>
            <a:r>
              <a:rPr lang="en-US" sz="2800" dirty="0" smtClean="0"/>
              <a:t>Enrollment </a:t>
            </a:r>
            <a:r>
              <a:rPr lang="en-US" sz="2800" dirty="0"/>
              <a:t>Criteria: </a:t>
            </a:r>
            <a:endParaRPr lang="en-US" sz="2800" dirty="0" smtClean="0"/>
          </a:p>
          <a:p>
            <a:pPr lvl="1"/>
            <a:r>
              <a:rPr lang="en-US" sz="2400" dirty="0" smtClean="0"/>
              <a:t>Age &lt; 18 years at the time of OxyContin prescription</a:t>
            </a:r>
          </a:p>
          <a:p>
            <a:pPr lvl="1"/>
            <a:r>
              <a:rPr lang="en-US" sz="2400" dirty="0" smtClean="0"/>
              <a:t>1+ dose of OxyContin as in/outpatient between 1-1-2011 &amp; 12-31-2017</a:t>
            </a:r>
          </a:p>
          <a:p>
            <a:endParaRPr lang="en-US" dirty="0"/>
          </a:p>
          <a:p>
            <a:endParaRPr lang="en-US" sz="2800" dirty="0"/>
          </a:p>
        </p:txBody>
      </p:sp>
    </p:spTree>
    <p:extLst>
      <p:ext uri="{BB962C8B-B14F-4D97-AF65-F5344CB8AC3E}">
        <p14:creationId xmlns:p14="http://schemas.microsoft.com/office/powerpoint/2010/main" val="42651719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3245"/>
            <a:ext cx="10515600" cy="1325563"/>
          </a:xfrm>
        </p:spPr>
        <p:txBody>
          <a:bodyPr>
            <a:normAutofit/>
          </a:bodyPr>
          <a:lstStyle/>
          <a:p>
            <a:r>
              <a:rPr lang="en-US" sz="3600" dirty="0">
                <a:solidFill>
                  <a:srgbClr val="0070C0"/>
                </a:solidFill>
              </a:rPr>
              <a:t>A Nationally Representative Drug Utilization Study of OxyContin in Children Age 17 Years and Younger</a:t>
            </a:r>
            <a:endParaRPr lang="en-US" sz="3600" dirty="0"/>
          </a:p>
        </p:txBody>
      </p:sp>
      <p:sp>
        <p:nvSpPr>
          <p:cNvPr id="3" name="Content Placeholder 2"/>
          <p:cNvSpPr>
            <a:spLocks noGrp="1"/>
          </p:cNvSpPr>
          <p:nvPr>
            <p:ph idx="1"/>
          </p:nvPr>
        </p:nvSpPr>
        <p:spPr>
          <a:xfrm>
            <a:off x="838200" y="1530624"/>
            <a:ext cx="10515600" cy="2366365"/>
          </a:xfrm>
        </p:spPr>
        <p:txBody>
          <a:bodyPr>
            <a:normAutofit fontScale="62500" lnSpcReduction="20000"/>
          </a:bodyPr>
          <a:lstStyle/>
          <a:p>
            <a:r>
              <a:rPr lang="en-US" dirty="0" smtClean="0"/>
              <a:t>Inpatient EMR – </a:t>
            </a:r>
            <a:r>
              <a:rPr lang="en-US" dirty="0" err="1" smtClean="0"/>
              <a:t>Meditech</a:t>
            </a:r>
            <a:endParaRPr lang="en-US" dirty="0" smtClean="0"/>
          </a:p>
          <a:p>
            <a:r>
              <a:rPr lang="en-US" dirty="0" smtClean="0"/>
              <a:t>Outpatient EMR – Centricity</a:t>
            </a:r>
          </a:p>
          <a:p>
            <a:endParaRPr lang="en-US" dirty="0" smtClean="0"/>
          </a:p>
          <a:p>
            <a:r>
              <a:rPr lang="en-US" dirty="0" smtClean="0"/>
              <a:t>Data Manipulation was required to aid the study team in determining the order of participant and prescription data entry based on the following criteria: </a:t>
            </a:r>
          </a:p>
          <a:p>
            <a:pPr lvl="1"/>
            <a:r>
              <a:rPr lang="en-US" dirty="0" smtClean="0"/>
              <a:t>Identify the most recent OxyContin prescription recorded for an inpatient or an outpatient, then</a:t>
            </a:r>
          </a:p>
          <a:p>
            <a:pPr lvl="2"/>
            <a:r>
              <a:rPr lang="en-US" dirty="0" smtClean="0"/>
              <a:t>Identify the patient who received this prescription</a:t>
            </a:r>
          </a:p>
          <a:p>
            <a:pPr lvl="2"/>
            <a:r>
              <a:rPr lang="en-US" dirty="0" smtClean="0"/>
              <a:t>Enter ALL OxyContin prescriptions the patient received in the study period</a:t>
            </a:r>
          </a:p>
          <a:p>
            <a:pPr lvl="1"/>
            <a:r>
              <a:rPr lang="en-US" dirty="0" smtClean="0"/>
              <a:t>Proceed to the next most recent OxyContin prescription received by a different patient and repeat the process.</a:t>
            </a:r>
          </a:p>
          <a:p>
            <a:endParaRPr lang="en-US" dirty="0" smtClean="0"/>
          </a:p>
        </p:txBody>
      </p:sp>
      <p:pic>
        <p:nvPicPr>
          <p:cNvPr id="4" name="Picture 3"/>
          <p:cNvPicPr>
            <a:picLocks noChangeAspect="1"/>
          </p:cNvPicPr>
          <p:nvPr/>
        </p:nvPicPr>
        <p:blipFill>
          <a:blip r:embed="rId2"/>
          <a:stretch>
            <a:fillRect/>
          </a:stretch>
        </p:blipFill>
        <p:spPr>
          <a:xfrm>
            <a:off x="510639" y="4128810"/>
            <a:ext cx="4120799" cy="2569243"/>
          </a:xfrm>
          <a:prstGeom prst="rect">
            <a:avLst/>
          </a:prstGeom>
        </p:spPr>
      </p:pic>
      <p:pic>
        <p:nvPicPr>
          <p:cNvPr id="5" name="Picture 4"/>
          <p:cNvPicPr>
            <a:picLocks noChangeAspect="1"/>
          </p:cNvPicPr>
          <p:nvPr/>
        </p:nvPicPr>
        <p:blipFill>
          <a:blip r:embed="rId3"/>
          <a:stretch>
            <a:fillRect/>
          </a:stretch>
        </p:blipFill>
        <p:spPr>
          <a:xfrm>
            <a:off x="5913912" y="4128810"/>
            <a:ext cx="4987203" cy="2362359"/>
          </a:xfrm>
          <a:prstGeom prst="rect">
            <a:avLst/>
          </a:prstGeom>
        </p:spPr>
      </p:pic>
      <p:sp>
        <p:nvSpPr>
          <p:cNvPr id="6" name="Right Arrow 5"/>
          <p:cNvSpPr/>
          <p:nvPr/>
        </p:nvSpPr>
        <p:spPr>
          <a:xfrm>
            <a:off x="4750130" y="5058888"/>
            <a:ext cx="1080654" cy="4215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28758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3245"/>
            <a:ext cx="10515600" cy="1325563"/>
          </a:xfrm>
        </p:spPr>
        <p:txBody>
          <a:bodyPr>
            <a:normAutofit/>
          </a:bodyPr>
          <a:lstStyle/>
          <a:p>
            <a:r>
              <a:rPr lang="en-US" sz="3600" dirty="0">
                <a:solidFill>
                  <a:srgbClr val="0070C0"/>
                </a:solidFill>
              </a:rPr>
              <a:t>A Nationally Representative Drug Utilization Study of OxyContin in Children Age 17 Years and Younger</a:t>
            </a:r>
            <a:endParaRPr lang="en-US" sz="3600" dirty="0"/>
          </a:p>
        </p:txBody>
      </p:sp>
      <p:sp>
        <p:nvSpPr>
          <p:cNvPr id="3" name="Content Placeholder 2"/>
          <p:cNvSpPr>
            <a:spLocks noGrp="1"/>
          </p:cNvSpPr>
          <p:nvPr>
            <p:ph idx="1"/>
          </p:nvPr>
        </p:nvSpPr>
        <p:spPr>
          <a:xfrm>
            <a:off x="838200" y="1530624"/>
            <a:ext cx="10515600" cy="4401101"/>
          </a:xfrm>
        </p:spPr>
        <p:txBody>
          <a:bodyPr>
            <a:normAutofit/>
          </a:bodyPr>
          <a:lstStyle/>
          <a:p>
            <a:r>
              <a:rPr lang="en-US" dirty="0" smtClean="0"/>
              <a:t>Describe process w/o CDW</a:t>
            </a:r>
          </a:p>
          <a:p>
            <a:r>
              <a:rPr lang="en-US" dirty="0" smtClean="0"/>
              <a:t>Time Crunch</a:t>
            </a:r>
          </a:p>
          <a:p>
            <a:r>
              <a:rPr lang="en-US" dirty="0" smtClean="0"/>
              <a:t>If done manually</a:t>
            </a:r>
          </a:p>
          <a:p>
            <a:pPr lvl="1"/>
            <a:r>
              <a:rPr lang="en-US" dirty="0" smtClean="0"/>
              <a:t>Basic report from MEDITECH</a:t>
            </a:r>
          </a:p>
          <a:p>
            <a:pPr lvl="2"/>
            <a:r>
              <a:rPr lang="en-US" dirty="0" smtClean="0"/>
              <a:t>MRNS &amp; prescription date &amp; time &amp; dose</a:t>
            </a:r>
          </a:p>
          <a:p>
            <a:pPr lvl="1"/>
            <a:r>
              <a:rPr lang="en-US" dirty="0" smtClean="0"/>
              <a:t>Basic report from Centricity</a:t>
            </a:r>
          </a:p>
          <a:p>
            <a:pPr lvl="2"/>
            <a:r>
              <a:rPr lang="en-US" dirty="0" smtClean="0"/>
              <a:t>MRNS </a:t>
            </a:r>
            <a:r>
              <a:rPr lang="en-US" dirty="0"/>
              <a:t>&amp; prescription date &amp; time &amp; </a:t>
            </a:r>
            <a:r>
              <a:rPr lang="en-US" dirty="0" smtClean="0"/>
              <a:t>dose</a:t>
            </a:r>
          </a:p>
          <a:p>
            <a:pPr lvl="1"/>
            <a:r>
              <a:rPr lang="en-US" dirty="0" smtClean="0"/>
              <a:t>Comprehensive list of </a:t>
            </a:r>
            <a:r>
              <a:rPr lang="en-US" dirty="0" err="1" smtClean="0"/>
              <a:t>Oxycontin</a:t>
            </a:r>
            <a:r>
              <a:rPr lang="en-US" dirty="0" smtClean="0"/>
              <a:t> prescriptions would require merger &amp; then resort</a:t>
            </a:r>
          </a:p>
          <a:p>
            <a:pPr lvl="2"/>
            <a:r>
              <a:rPr lang="en-US" dirty="0" smtClean="0"/>
              <a:t>Patient matching is complex</a:t>
            </a:r>
          </a:p>
          <a:p>
            <a:pPr lvl="1"/>
            <a:endParaRPr lang="en-US" dirty="0" smtClean="0"/>
          </a:p>
          <a:p>
            <a:pPr marL="0" indent="0">
              <a:buNone/>
            </a:pPr>
            <a:endParaRPr lang="en-US" dirty="0" smtClean="0"/>
          </a:p>
        </p:txBody>
      </p:sp>
    </p:spTree>
    <p:extLst>
      <p:ext uri="{BB962C8B-B14F-4D97-AF65-F5344CB8AC3E}">
        <p14:creationId xmlns:p14="http://schemas.microsoft.com/office/powerpoint/2010/main" val="42012040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rgbClr val="0070C0"/>
                </a:solidFill>
              </a:rPr>
              <a:t>Implementation of Post-Partum Depression Screening in a General Pediatric Clinic</a:t>
            </a:r>
            <a:endParaRPr lang="en-US" sz="4400"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37582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5348"/>
            <a:ext cx="10515600" cy="1325563"/>
          </a:xfrm>
        </p:spPr>
        <p:txBody>
          <a:bodyPr>
            <a:normAutofit/>
          </a:bodyPr>
          <a:lstStyle/>
          <a:p>
            <a:r>
              <a:rPr lang="en-US" sz="3600" dirty="0" smtClean="0">
                <a:solidFill>
                  <a:srgbClr val="0070C0"/>
                </a:solidFill>
              </a:rPr>
              <a:t>Implementation of Post-Partum Depression Screening in a General Pediatric Clinic</a:t>
            </a:r>
            <a:endParaRPr lang="en-US" sz="3600" dirty="0">
              <a:solidFill>
                <a:srgbClr val="0070C0"/>
              </a:solidFill>
            </a:endParaRPr>
          </a:p>
        </p:txBody>
      </p:sp>
      <p:sp>
        <p:nvSpPr>
          <p:cNvPr id="3" name="Content Placeholder 2"/>
          <p:cNvSpPr>
            <a:spLocks noGrp="1"/>
          </p:cNvSpPr>
          <p:nvPr>
            <p:ph sz="half" idx="1"/>
          </p:nvPr>
        </p:nvSpPr>
        <p:spPr>
          <a:xfrm>
            <a:off x="530770" y="1825625"/>
            <a:ext cx="5181600" cy="4351338"/>
          </a:xfrm>
        </p:spPr>
        <p:txBody>
          <a:bodyPr>
            <a:normAutofit fontScale="92500" lnSpcReduction="20000"/>
          </a:bodyPr>
          <a:lstStyle/>
          <a:p>
            <a:r>
              <a:rPr lang="en-US" dirty="0" smtClean="0"/>
              <a:t>CQI project with administrative outcome measures</a:t>
            </a:r>
          </a:p>
          <a:p>
            <a:endParaRPr lang="en-US" dirty="0"/>
          </a:p>
          <a:p>
            <a:r>
              <a:rPr lang="en-US" dirty="0" smtClean="0"/>
              <a:t>Investigators requested recurring reports to:</a:t>
            </a:r>
          </a:p>
          <a:p>
            <a:pPr lvl="1"/>
            <a:r>
              <a:rPr lang="en-US" dirty="0" smtClean="0"/>
              <a:t>monitor compliance with utilization of the PHQ-9 screener at select appointments </a:t>
            </a:r>
          </a:p>
          <a:p>
            <a:pPr lvl="1"/>
            <a:r>
              <a:rPr lang="en-US" dirty="0" smtClean="0"/>
              <a:t>assess the prevalence of PPD in new mothers</a:t>
            </a:r>
          </a:p>
          <a:p>
            <a:pPr lvl="1"/>
            <a:endParaRPr lang="en-US" dirty="0"/>
          </a:p>
          <a:p>
            <a:r>
              <a:rPr lang="en-US" dirty="0" smtClean="0"/>
              <a:t>Inclusion criteria: well child check appointments for children ages 1 day to 6 months of age.</a:t>
            </a:r>
          </a:p>
          <a:p>
            <a:endParaRPr lang="en-US" dirty="0"/>
          </a:p>
          <a:p>
            <a:pPr marL="0" indent="0">
              <a:buNone/>
            </a:pPr>
            <a:endParaRPr lang="en-US" dirty="0" smtClean="0"/>
          </a:p>
          <a:p>
            <a:endParaRPr lang="en-US" dirty="0" smtClean="0"/>
          </a:p>
          <a:p>
            <a:endParaRPr lang="en-US" dirty="0" smtClean="0"/>
          </a:p>
          <a:p>
            <a:endParaRPr lang="en-US" dirty="0"/>
          </a:p>
        </p:txBody>
      </p:sp>
      <p:sp>
        <p:nvSpPr>
          <p:cNvPr id="4" name="Content Placeholder 3"/>
          <p:cNvSpPr>
            <a:spLocks noGrp="1"/>
          </p:cNvSpPr>
          <p:nvPr>
            <p:ph sz="half" idx="2"/>
          </p:nvPr>
        </p:nvSpPr>
        <p:spPr>
          <a:xfrm>
            <a:off x="6306211" y="1825625"/>
            <a:ext cx="5181600" cy="4351338"/>
          </a:xfrm>
        </p:spPr>
        <p:txBody>
          <a:bodyPr>
            <a:normAutofit fontScale="92500" lnSpcReduction="20000"/>
          </a:bodyPr>
          <a:lstStyle/>
          <a:p>
            <a:r>
              <a:rPr lang="en-US" dirty="0"/>
              <a:t>Variables provided: </a:t>
            </a:r>
          </a:p>
          <a:p>
            <a:pPr lvl="1"/>
            <a:r>
              <a:rPr lang="en-US" dirty="0"/>
              <a:t>Medical record number</a:t>
            </a:r>
          </a:p>
          <a:p>
            <a:pPr lvl="1"/>
            <a:r>
              <a:rPr lang="en-US" dirty="0"/>
              <a:t>Date of service</a:t>
            </a:r>
          </a:p>
          <a:p>
            <a:pPr lvl="1"/>
            <a:r>
              <a:rPr lang="en-US" dirty="0"/>
              <a:t>Provider name</a:t>
            </a:r>
          </a:p>
          <a:p>
            <a:pPr lvl="1"/>
            <a:r>
              <a:rPr lang="en-US" dirty="0"/>
              <a:t>Screened performed (Y/N) &amp; date</a:t>
            </a:r>
          </a:p>
          <a:p>
            <a:pPr lvl="1"/>
            <a:r>
              <a:rPr lang="en-US" dirty="0"/>
              <a:t>Declination of screen</a:t>
            </a:r>
          </a:p>
          <a:p>
            <a:pPr lvl="1"/>
            <a:r>
              <a:rPr lang="en-US" dirty="0"/>
              <a:t>Score</a:t>
            </a:r>
          </a:p>
          <a:p>
            <a:pPr lvl="1"/>
            <a:r>
              <a:rPr lang="en-US" dirty="0"/>
              <a:t>Severity</a:t>
            </a:r>
          </a:p>
          <a:p>
            <a:pPr lvl="1"/>
            <a:r>
              <a:rPr lang="en-US" dirty="0"/>
              <a:t>Summary</a:t>
            </a:r>
          </a:p>
          <a:p>
            <a:pPr lvl="1"/>
            <a:r>
              <a:rPr lang="en-US" dirty="0"/>
              <a:t>Resources Provided</a:t>
            </a:r>
          </a:p>
          <a:p>
            <a:pPr lvl="1"/>
            <a:r>
              <a:rPr lang="en-US" dirty="0"/>
              <a:t>Comments</a:t>
            </a:r>
          </a:p>
          <a:p>
            <a:pPr lvl="1"/>
            <a:r>
              <a:rPr lang="en-US" dirty="0"/>
              <a:t>Count of previous screens administered</a:t>
            </a:r>
          </a:p>
          <a:p>
            <a:pPr lvl="1"/>
            <a:r>
              <a:rPr lang="en-US" dirty="0"/>
              <a:t>Last screen date</a:t>
            </a:r>
          </a:p>
        </p:txBody>
      </p:sp>
      <p:sp>
        <p:nvSpPr>
          <p:cNvPr id="5" name="TextBox 4"/>
          <p:cNvSpPr txBox="1"/>
          <p:nvPr/>
        </p:nvSpPr>
        <p:spPr>
          <a:xfrm>
            <a:off x="10368470" y="6388924"/>
            <a:ext cx="1778885" cy="369332"/>
          </a:xfrm>
          <a:prstGeom prst="rect">
            <a:avLst/>
          </a:prstGeom>
          <a:noFill/>
        </p:spPr>
        <p:txBody>
          <a:bodyPr wrap="none" rtlCol="0">
            <a:spAutoFit/>
          </a:bodyPr>
          <a:lstStyle/>
          <a:p>
            <a:r>
              <a:rPr lang="en-US" dirty="0">
                <a:solidFill>
                  <a:schemeClr val="bg1">
                    <a:lumMod val="75000"/>
                  </a:schemeClr>
                </a:solidFill>
              </a:rPr>
              <a:t>h</a:t>
            </a:r>
            <a:r>
              <a:rPr lang="en-US" dirty="0" smtClean="0">
                <a:solidFill>
                  <a:schemeClr val="bg1">
                    <a:lumMod val="75000"/>
                  </a:schemeClr>
                </a:solidFill>
              </a:rPr>
              <a:t>enry-intubate-1</a:t>
            </a:r>
            <a:endParaRPr lang="en-US" dirty="0">
              <a:solidFill>
                <a:schemeClr val="bg1">
                  <a:lumMod val="75000"/>
                </a:schemeClr>
              </a:solidFill>
            </a:endParaRPr>
          </a:p>
        </p:txBody>
      </p:sp>
    </p:spTree>
    <p:extLst>
      <p:ext uri="{BB962C8B-B14F-4D97-AF65-F5344CB8AC3E}">
        <p14:creationId xmlns:p14="http://schemas.microsoft.com/office/powerpoint/2010/main" val="94535808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PST-ADHD</a:t>
            </a:r>
            <a:endParaRPr lang="en-US" dirty="0"/>
          </a:p>
        </p:txBody>
      </p:sp>
      <p:sp>
        <p:nvSpPr>
          <p:cNvPr id="3" name="Text Placeholder 2"/>
          <p:cNvSpPr>
            <a:spLocks noGrp="1"/>
          </p:cNvSpPr>
          <p:nvPr>
            <p:ph type="body" idx="1"/>
          </p:nvPr>
        </p:nvSpPr>
        <p:spPr/>
        <p:txBody>
          <a:bodyPr/>
          <a:lstStyle/>
          <a:p>
            <a:r>
              <a:rPr lang="en-US" b="1" dirty="0"/>
              <a:t>Proactive Stimulant Titration in Attention Deficit/Hyperactivity Disorder: </a:t>
            </a:r>
            <a:r>
              <a:rPr lang="en-US" b="1" dirty="0" smtClean="0"/>
              <a:t>A </a:t>
            </a:r>
            <a:r>
              <a:rPr lang="en-US" b="1" dirty="0"/>
              <a:t>pilot randomized control trial with implications for </a:t>
            </a:r>
            <a:r>
              <a:rPr lang="en-US" b="1" dirty="0" smtClean="0"/>
              <a:t>Developmental &amp; Behavioral Pediatricians</a:t>
            </a:r>
            <a:endParaRPr lang="en-US" dirty="0"/>
          </a:p>
        </p:txBody>
      </p:sp>
    </p:spTree>
    <p:extLst>
      <p:ext uri="{BB962C8B-B14F-4D97-AF65-F5344CB8AC3E}">
        <p14:creationId xmlns:p14="http://schemas.microsoft.com/office/powerpoint/2010/main" val="337301874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solidFill>
                  <a:srgbClr val="0070C0"/>
                </a:solidFill>
              </a:rPr>
              <a:t>PST-ADHD trial </a:t>
            </a:r>
            <a:endParaRPr lang="en-US" dirty="0"/>
          </a:p>
        </p:txBody>
      </p:sp>
      <p:sp>
        <p:nvSpPr>
          <p:cNvPr id="3" name="Content Placeholder 2"/>
          <p:cNvSpPr>
            <a:spLocks noGrp="1"/>
          </p:cNvSpPr>
          <p:nvPr>
            <p:ph idx="1"/>
          </p:nvPr>
        </p:nvSpPr>
        <p:spPr>
          <a:xfrm>
            <a:off x="838200" y="1825625"/>
            <a:ext cx="5091350" cy="4351338"/>
          </a:xfrm>
        </p:spPr>
        <p:txBody>
          <a:bodyPr>
            <a:normAutofit fontScale="85000" lnSpcReduction="20000"/>
          </a:bodyPr>
          <a:lstStyle/>
          <a:p>
            <a:r>
              <a:rPr lang="en-US" dirty="0" smtClean="0"/>
              <a:t>Required searching older records where some of the data were stored in unstructured notes</a:t>
            </a:r>
          </a:p>
          <a:p>
            <a:r>
              <a:rPr lang="en-US" dirty="0" smtClean="0"/>
              <a:t>Built document extraction query to isolate all notes in single location for review</a:t>
            </a:r>
          </a:p>
          <a:p>
            <a:pPr lvl="1"/>
            <a:r>
              <a:rPr lang="en-US" dirty="0" smtClean="0"/>
              <a:t>No need to review each chart separately</a:t>
            </a:r>
          </a:p>
          <a:p>
            <a:r>
              <a:rPr lang="en-US" dirty="0" smtClean="0"/>
              <a:t>Built regex expressions to extract required data</a:t>
            </a:r>
          </a:p>
          <a:p>
            <a:endParaRPr lang="en-US" dirty="0" smtClean="0"/>
          </a:p>
          <a:p>
            <a:r>
              <a:rPr lang="en-US" dirty="0" smtClean="0"/>
              <a:t>Similar methods used to isolate images (e.g., radiology) and scanned documents </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106" b="2771"/>
          <a:stretch/>
        </p:blipFill>
        <p:spPr>
          <a:xfrm>
            <a:off x="5929550" y="1825625"/>
            <a:ext cx="5643042" cy="4243383"/>
          </a:xfrm>
          <a:prstGeom prst="rect">
            <a:avLst/>
          </a:prstGeom>
        </p:spPr>
      </p:pic>
    </p:spTree>
    <p:extLst>
      <p:ext uri="{BB962C8B-B14F-4D97-AF65-F5344CB8AC3E}">
        <p14:creationId xmlns:p14="http://schemas.microsoft.com/office/powerpoint/2010/main" val="41032302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99247" y="141007"/>
            <a:ext cx="10515600" cy="804863"/>
          </a:xfrm>
        </p:spPr>
        <p:txBody>
          <a:bodyPr>
            <a:normAutofit fontScale="90000"/>
          </a:bodyPr>
          <a:lstStyle/>
          <a:p>
            <a:pPr algn="ctr"/>
            <a:r>
              <a:rPr lang="en-US" sz="3200" b="1" i="1" dirty="0">
                <a:solidFill>
                  <a:srgbClr val="0070C0"/>
                </a:solidFill>
              </a:rPr>
              <a:t>Clinical Trials &amp; Other Research Studies Supported by the </a:t>
            </a:r>
            <a:r>
              <a:rPr lang="en-US" sz="3200" b="1" i="1" dirty="0" smtClean="0">
                <a:solidFill>
                  <a:srgbClr val="0070C0"/>
                </a:solidFill>
              </a:rPr>
              <a:t>CDW</a:t>
            </a:r>
            <a:br>
              <a:rPr lang="en-US" sz="3200" b="1" i="1" dirty="0" smtClean="0">
                <a:solidFill>
                  <a:srgbClr val="0070C0"/>
                </a:solidFill>
              </a:rPr>
            </a:br>
            <a:r>
              <a:rPr lang="en-US" sz="3200" dirty="0">
                <a:solidFill>
                  <a:schemeClr val="bg1">
                    <a:lumMod val="50000"/>
                  </a:schemeClr>
                </a:solidFill>
              </a:rPr>
              <a:t>s</a:t>
            </a:r>
            <a:r>
              <a:rPr lang="en-US" sz="3200" dirty="0" smtClean="0">
                <a:solidFill>
                  <a:schemeClr val="bg1">
                    <a:lumMod val="50000"/>
                  </a:schemeClr>
                </a:solidFill>
              </a:rPr>
              <a:t>ince 2017; page 2</a:t>
            </a:r>
            <a:endParaRPr lang="en-US" sz="3200" dirty="0">
              <a:solidFill>
                <a:schemeClr val="bg1">
                  <a:lumMod val="50000"/>
                </a:schemeClr>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931311845"/>
              </p:ext>
            </p:extLst>
          </p:nvPr>
        </p:nvGraphicFramePr>
        <p:xfrm>
          <a:off x="462810" y="1345921"/>
          <a:ext cx="5373220" cy="5108664"/>
        </p:xfrm>
        <a:graphic>
          <a:graphicData uri="http://schemas.openxmlformats.org/drawingml/2006/table">
            <a:tbl>
              <a:tblPr>
                <a:tableStyleId>{5C22544A-7EE6-4342-B048-85BDC9FD1C3A}</a:tableStyleId>
              </a:tblPr>
              <a:tblGrid>
                <a:gridCol w="3021582">
                  <a:extLst>
                    <a:ext uri="{9D8B030D-6E8A-4147-A177-3AD203B41FA5}">
                      <a16:colId xmlns:a16="http://schemas.microsoft.com/office/drawing/2014/main" val="1356431335"/>
                    </a:ext>
                  </a:extLst>
                </a:gridCol>
                <a:gridCol w="1175819">
                  <a:extLst>
                    <a:ext uri="{9D8B030D-6E8A-4147-A177-3AD203B41FA5}">
                      <a16:colId xmlns:a16="http://schemas.microsoft.com/office/drawing/2014/main" val="4074852346"/>
                    </a:ext>
                  </a:extLst>
                </a:gridCol>
                <a:gridCol w="1175819">
                  <a:extLst>
                    <a:ext uri="{9D8B030D-6E8A-4147-A177-3AD203B41FA5}">
                      <a16:colId xmlns:a16="http://schemas.microsoft.com/office/drawing/2014/main" val="715510892"/>
                    </a:ext>
                  </a:extLst>
                </a:gridCol>
              </a:tblGrid>
              <a:tr h="232212">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36399335"/>
                  </a:ext>
                </a:extLst>
              </a:tr>
              <a:tr h="232212">
                <a:tc>
                  <a:txBody>
                    <a:bodyPr/>
                    <a:lstStyle/>
                    <a:p>
                      <a:pPr algn="l" fontAlgn="b"/>
                      <a:r>
                        <a:rPr lang="en-US" sz="1100" u="none" strike="noStrike" dirty="0" smtClean="0">
                          <a:effectLst/>
                        </a:rPr>
                        <a:t>Brain Tumor Database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smtClean="0">
                          <a:effectLst/>
                        </a:rPr>
                        <a:t>S. Sung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smtClean="0">
                          <a:effectLst/>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48785687"/>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Immunization</a:t>
                      </a:r>
                      <a:r>
                        <a:rPr lang="en-US" sz="1100" b="0" i="0" u="none" strike="noStrike" baseline="0" dirty="0" smtClean="0">
                          <a:solidFill>
                            <a:srgbClr val="000000"/>
                          </a:solidFill>
                          <a:effectLst/>
                          <a:latin typeface="Calibri" panose="020F0502020204030204" pitchFamily="34" charset="0"/>
                        </a:rPr>
                        <a:t> Data Restructure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 Bratzler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OUP</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4987906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Off-Label</a:t>
                      </a:r>
                      <a:r>
                        <a:rPr lang="en-US" sz="1100" b="0" i="0" u="none" strike="noStrike" baseline="0" dirty="0" smtClean="0">
                          <a:solidFill>
                            <a:srgbClr val="000000"/>
                          </a:solidFill>
                          <a:effectLst/>
                          <a:latin typeface="Calibri" panose="020F0502020204030204" pitchFamily="34" charset="0"/>
                        </a:rPr>
                        <a:t> Drug Use in Children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 Allen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2267005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Continuity of Care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a:t>
                      </a:r>
                      <a:r>
                        <a:rPr lang="en-US" sz="1100" b="0" i="0" u="none" strike="noStrike" baseline="0" dirty="0" smtClean="0">
                          <a:solidFill>
                            <a:srgbClr val="000000"/>
                          </a:solidFill>
                          <a:effectLst/>
                          <a:latin typeface="Calibri" panose="020F0502020204030204" pitchFamily="34" charset="0"/>
                        </a:rPr>
                        <a:t> Darden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6109966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Prescribing Practices</a:t>
                      </a:r>
                      <a:r>
                        <a:rPr lang="en-US" sz="1100" b="0" i="0" u="none" strike="noStrike" baseline="0" dirty="0" smtClean="0">
                          <a:solidFill>
                            <a:srgbClr val="000000"/>
                          </a:solidFill>
                          <a:effectLst/>
                          <a:latin typeface="Calibri" panose="020F0502020204030204" pitchFamily="34" charset="0"/>
                        </a:rPr>
                        <a:t> for Psychotropic Medications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S. Gillaspy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7204764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Lactation Services</a:t>
                      </a:r>
                      <a:r>
                        <a:rPr lang="en-US" sz="1100" b="0" i="0" u="none" strike="noStrike" baseline="0" dirty="0" smtClean="0">
                          <a:solidFill>
                            <a:srgbClr val="000000"/>
                          </a:solidFill>
                          <a:effectLst/>
                          <a:latin typeface="Calibri" panose="020F0502020204030204" pitchFamily="34" charset="0"/>
                        </a:rPr>
                        <a:t> for Diabetic Mothers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B. Mannel</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Women’s Health</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57878429"/>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Supplementation</a:t>
                      </a:r>
                      <a:r>
                        <a:rPr lang="en-US" sz="1100" b="0" i="0" u="none" strike="noStrike" baseline="0" dirty="0" smtClean="0">
                          <a:solidFill>
                            <a:srgbClr val="000000"/>
                          </a:solidFill>
                          <a:effectLst/>
                          <a:latin typeface="Calibri" panose="020F0502020204030204" pitchFamily="34" charset="0"/>
                        </a:rPr>
                        <a:t> of LPI</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Dilley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Women’s Health</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51953881"/>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PCOS</a:t>
                      </a:r>
                      <a:r>
                        <a:rPr lang="en-US" sz="1100" b="0" i="0" u="none" strike="noStrike" baseline="0" dirty="0" smtClean="0">
                          <a:solidFill>
                            <a:srgbClr val="000000"/>
                          </a:solidFill>
                          <a:effectLst/>
                          <a:latin typeface="Calibri" panose="020F0502020204030204" pitchFamily="34" charset="0"/>
                        </a:rPr>
                        <a:t> in Psoriasis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a:t>
                      </a:r>
                      <a:r>
                        <a:rPr lang="en-US" sz="1100" b="0" i="0" u="none" strike="noStrike" baseline="0" dirty="0" smtClean="0">
                          <a:solidFill>
                            <a:srgbClr val="000000"/>
                          </a:solidFill>
                          <a:effectLst/>
                          <a:latin typeface="Calibri" panose="020F0502020204030204" pitchFamily="34" charset="0"/>
                        </a:rPr>
                        <a:t> Allen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Dermatology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1531807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Assessment</a:t>
                      </a:r>
                      <a:r>
                        <a:rPr lang="en-US" sz="1100" b="0" i="0" u="none" strike="noStrike" baseline="0" dirty="0" smtClean="0">
                          <a:solidFill>
                            <a:srgbClr val="000000"/>
                          </a:solidFill>
                          <a:effectLst/>
                          <a:latin typeface="Calibri" panose="020F0502020204030204" pitchFamily="34" charset="0"/>
                        </a:rPr>
                        <a:t> of </a:t>
                      </a:r>
                      <a:r>
                        <a:rPr lang="en-US" sz="1100" b="0" i="0" u="none" strike="noStrike" dirty="0" smtClean="0">
                          <a:solidFill>
                            <a:srgbClr val="000000"/>
                          </a:solidFill>
                          <a:effectLst/>
                          <a:latin typeface="Calibri" panose="020F0502020204030204" pitchFamily="34" charset="0"/>
                        </a:rPr>
                        <a:t>Medication</a:t>
                      </a:r>
                      <a:r>
                        <a:rPr lang="en-US" sz="1100" b="0" i="0" u="none" strike="noStrike" baseline="0" dirty="0" smtClean="0">
                          <a:solidFill>
                            <a:srgbClr val="000000"/>
                          </a:solidFill>
                          <a:effectLst/>
                          <a:latin typeface="Calibri" panose="020F0502020204030204" pitchFamily="34" charset="0"/>
                        </a:rPr>
                        <a:t> Problems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a:t>
                      </a:r>
                      <a:r>
                        <a:rPr lang="en-US" sz="1100" b="0" i="0" u="none" strike="noStrike" baseline="0" dirty="0" smtClean="0">
                          <a:solidFill>
                            <a:srgbClr val="000000"/>
                          </a:solidFill>
                          <a:effectLst/>
                          <a:latin typeface="Calibri" panose="020F0502020204030204" pitchFamily="34" charset="0"/>
                        </a:rPr>
                        <a:t> Truong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Pharmacy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1058136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Cancer Genetic Syndrome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Walker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0284698"/>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Maternal Depression Screening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M. Dunlap</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06176452"/>
                  </a:ext>
                </a:extLst>
              </a:tr>
              <a:tr h="232212">
                <a:tc>
                  <a:txBody>
                    <a:bodyPr/>
                    <a:lstStyle/>
                    <a:p>
                      <a:pPr algn="l" fontAlgn="b"/>
                      <a:r>
                        <a:rPr lang="en-US" sz="1100" b="0" i="0" u="none" strike="noStrike" dirty="0" err="1" smtClean="0">
                          <a:solidFill>
                            <a:srgbClr val="000000"/>
                          </a:solidFill>
                          <a:effectLst/>
                          <a:latin typeface="Calibri" panose="020F0502020204030204" pitchFamily="34" charset="0"/>
                        </a:rPr>
                        <a:t>PROSpect</a:t>
                      </a:r>
                      <a:r>
                        <a:rPr lang="en-US" sz="1100" b="0" i="0" u="none" strike="noStrike" baseline="0" dirty="0" smtClean="0">
                          <a:solidFill>
                            <a:srgbClr val="000000"/>
                          </a:solidFill>
                          <a:effectLst/>
                          <a:latin typeface="Calibri" panose="020F0502020204030204" pitchFamily="34" charset="0"/>
                        </a:rPr>
                        <a:t> Study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E. Henry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62986470"/>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Behavioral</a:t>
                      </a:r>
                      <a:r>
                        <a:rPr lang="en-US" sz="1100" b="0" i="0" u="none" strike="noStrike" baseline="0" dirty="0" smtClean="0">
                          <a:solidFill>
                            <a:srgbClr val="000000"/>
                          </a:solidFill>
                          <a:effectLst/>
                          <a:latin typeface="Calibri" panose="020F0502020204030204" pitchFamily="34" charset="0"/>
                        </a:rPr>
                        <a:t> Health in the ED</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R.</a:t>
                      </a:r>
                      <a:r>
                        <a:rPr lang="en-US" sz="1100" b="0" i="0" u="none" strike="noStrike" baseline="0" dirty="0" smtClean="0">
                          <a:solidFill>
                            <a:srgbClr val="000000"/>
                          </a:solidFill>
                          <a:effectLst/>
                          <a:latin typeface="Calibri" panose="020F0502020204030204" pitchFamily="34" charset="0"/>
                        </a:rPr>
                        <a:t> Johnson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7116854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Stem Cell Transplant</a:t>
                      </a:r>
                      <a:r>
                        <a:rPr lang="en-US" sz="1100" b="0" i="0" u="none" strike="noStrike" baseline="0" dirty="0" smtClean="0">
                          <a:solidFill>
                            <a:srgbClr val="000000"/>
                          </a:solidFill>
                          <a:effectLst/>
                          <a:latin typeface="Calibri" panose="020F0502020204030204" pitchFamily="34" charset="0"/>
                        </a:rPr>
                        <a:t> Study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R. Shah</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32487341"/>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Outcomes</a:t>
                      </a:r>
                      <a:r>
                        <a:rPr lang="en-US" sz="1100" b="0" i="0" u="none" strike="noStrike" baseline="0" dirty="0" smtClean="0">
                          <a:solidFill>
                            <a:srgbClr val="000000"/>
                          </a:solidFill>
                          <a:effectLst/>
                          <a:latin typeface="Calibri" panose="020F0502020204030204" pitchFamily="34" charset="0"/>
                        </a:rPr>
                        <a:t> of </a:t>
                      </a:r>
                      <a:r>
                        <a:rPr lang="en-US" sz="1100" b="0" i="0" u="none" strike="noStrike" baseline="0" dirty="0" err="1" smtClean="0">
                          <a:solidFill>
                            <a:srgbClr val="000000"/>
                          </a:solidFill>
                          <a:effectLst/>
                          <a:latin typeface="Calibri" panose="020F0502020204030204" pitchFamily="34" charset="0"/>
                        </a:rPr>
                        <a:t>Adalilumab</a:t>
                      </a:r>
                      <a:r>
                        <a:rPr lang="en-US" sz="1100" b="0" i="0" u="none" strike="noStrike" baseline="0" dirty="0" smtClean="0">
                          <a:solidFill>
                            <a:srgbClr val="000000"/>
                          </a:solidFill>
                          <a:effectLst/>
                          <a:latin typeface="Calibri" panose="020F0502020204030204" pitchFamily="34" charset="0"/>
                        </a:rPr>
                        <a:t> in Colitis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Tung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2334767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Mohs Surgery for High Risk </a:t>
                      </a:r>
                      <a:r>
                        <a:rPr lang="en-US" sz="1100" b="0" i="0" u="none" strike="noStrike" dirty="0" err="1" smtClean="0">
                          <a:solidFill>
                            <a:srgbClr val="000000"/>
                          </a:solidFill>
                          <a:effectLst/>
                          <a:latin typeface="Calibri" panose="020F0502020204030204" pitchFamily="34" charset="0"/>
                        </a:rPr>
                        <a:t>cSCC</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L. Collins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Dermatology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8823708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Electronic Cigarettes in Youth with Asthma</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 Wagener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86328292"/>
                  </a:ext>
                </a:extLst>
              </a:tr>
              <a:tr h="232212">
                <a:tc>
                  <a:txBody>
                    <a:bodyPr/>
                    <a:lstStyle/>
                    <a:p>
                      <a:pPr algn="l" fontAlgn="b"/>
                      <a:r>
                        <a:rPr lang="en-US" sz="1100" b="0" i="0" u="none" strike="noStrike" dirty="0" err="1" smtClean="0">
                          <a:solidFill>
                            <a:srgbClr val="000000"/>
                          </a:solidFill>
                          <a:effectLst/>
                          <a:latin typeface="Calibri" panose="020F0502020204030204" pitchFamily="34" charset="0"/>
                        </a:rPr>
                        <a:t>Vasoplegic</a:t>
                      </a:r>
                      <a:r>
                        <a:rPr lang="en-US" sz="1100" b="0" i="0" u="none" strike="noStrike" baseline="0" dirty="0" smtClean="0">
                          <a:solidFill>
                            <a:srgbClr val="000000"/>
                          </a:solidFill>
                          <a:effectLst/>
                          <a:latin typeface="Calibri" panose="020F0502020204030204" pitchFamily="34" charset="0"/>
                        </a:rPr>
                        <a:t> Syndrome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 Allen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7354652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Patterns of Care Among Children with Cancer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marL="228600" indent="-228600" algn="l" fontAlgn="b">
                        <a:buAutoNum type="alphaUcPeriod"/>
                      </a:pPr>
                      <a:r>
                        <a:rPr lang="en-US" sz="1100" b="0" i="0" u="none" strike="noStrike" dirty="0" smtClean="0">
                          <a:solidFill>
                            <a:srgbClr val="000000"/>
                          </a:solidFill>
                          <a:effectLst/>
                          <a:latin typeface="Calibri" panose="020F0502020204030204" pitchFamily="34" charset="0"/>
                        </a:rPr>
                        <a:t>Janitz</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Epidemiology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47627454"/>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Preoperative Airway Evaluation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a:t>
                      </a:r>
                      <a:r>
                        <a:rPr lang="en-US" sz="1100" b="0" i="0" u="none" strike="noStrike" baseline="0" dirty="0" smtClean="0">
                          <a:solidFill>
                            <a:srgbClr val="000000"/>
                          </a:solidFill>
                          <a:effectLst/>
                          <a:latin typeface="Calibri" panose="020F0502020204030204" pitchFamily="34" charset="0"/>
                        </a:rPr>
                        <a:t> Mann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ORL</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2727885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Osteoporosis Prevention in Cancer Patients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a:t>
                      </a:r>
                      <a:r>
                        <a:rPr lang="en-US" sz="1100" b="0" i="0" u="none" strike="noStrike" baseline="0" dirty="0" smtClean="0">
                          <a:solidFill>
                            <a:srgbClr val="000000"/>
                          </a:solidFill>
                          <a:effectLst/>
                          <a:latin typeface="Calibri" panose="020F0502020204030204" pitchFamily="34" charset="0"/>
                        </a:rPr>
                        <a:t> Walker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842433311"/>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815369979"/>
              </p:ext>
            </p:extLst>
          </p:nvPr>
        </p:nvGraphicFramePr>
        <p:xfrm>
          <a:off x="6326335" y="1345921"/>
          <a:ext cx="5373220" cy="5108664"/>
        </p:xfrm>
        <a:graphic>
          <a:graphicData uri="http://schemas.openxmlformats.org/drawingml/2006/table">
            <a:tbl>
              <a:tblPr>
                <a:tableStyleId>{5C22544A-7EE6-4342-B048-85BDC9FD1C3A}</a:tableStyleId>
              </a:tblPr>
              <a:tblGrid>
                <a:gridCol w="3021582">
                  <a:extLst>
                    <a:ext uri="{9D8B030D-6E8A-4147-A177-3AD203B41FA5}">
                      <a16:colId xmlns:a16="http://schemas.microsoft.com/office/drawing/2014/main" val="1356431335"/>
                    </a:ext>
                  </a:extLst>
                </a:gridCol>
                <a:gridCol w="1175819">
                  <a:extLst>
                    <a:ext uri="{9D8B030D-6E8A-4147-A177-3AD203B41FA5}">
                      <a16:colId xmlns:a16="http://schemas.microsoft.com/office/drawing/2014/main" val="4074852346"/>
                    </a:ext>
                  </a:extLst>
                </a:gridCol>
                <a:gridCol w="1175819">
                  <a:extLst>
                    <a:ext uri="{9D8B030D-6E8A-4147-A177-3AD203B41FA5}">
                      <a16:colId xmlns:a16="http://schemas.microsoft.com/office/drawing/2014/main" val="715510892"/>
                    </a:ext>
                  </a:extLst>
                </a:gridCol>
              </a:tblGrid>
              <a:tr h="232212">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3639933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Radial Neck Fractures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TR Lewis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Orthopedics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48785687"/>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High Grade VAIN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K. Smith</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Women’s Health</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4987906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E-Cigarette and Tobacco</a:t>
                      </a:r>
                      <a:r>
                        <a:rPr lang="en-US" sz="1100" b="0" i="0" u="none" strike="noStrike" baseline="0" dirty="0" smtClean="0">
                          <a:solidFill>
                            <a:srgbClr val="000000"/>
                          </a:solidFill>
                          <a:effectLst/>
                          <a:latin typeface="Calibri" panose="020F0502020204030204" pitchFamily="34" charset="0"/>
                        </a:rPr>
                        <a:t> Use During Pregnancy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marL="228600" indent="-228600" algn="l" fontAlgn="b">
                        <a:buAutoNum type="alphaUcPeriod"/>
                      </a:pPr>
                      <a:r>
                        <a:rPr lang="en-US" sz="1100" b="0" i="0" u="none" strike="noStrike" dirty="0" smtClean="0">
                          <a:solidFill>
                            <a:srgbClr val="000000"/>
                          </a:solidFill>
                          <a:effectLst/>
                          <a:latin typeface="Calibri" panose="020F0502020204030204" pitchFamily="34" charset="0"/>
                        </a:rPr>
                        <a:t>Cohn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2267005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Analysis of C. Diff</a:t>
                      </a:r>
                      <a:r>
                        <a:rPr lang="en-US" sz="1100" b="0" i="0" u="none" strike="noStrike" baseline="0" dirty="0" smtClean="0">
                          <a:solidFill>
                            <a:srgbClr val="000000"/>
                          </a:solidFill>
                          <a:effectLst/>
                          <a:latin typeface="Calibri" panose="020F0502020204030204" pitchFamily="34" charset="0"/>
                        </a:rPr>
                        <a:t> Toxins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a:t>
                      </a:r>
                      <a:r>
                        <a:rPr lang="en-US" sz="1100" b="0" i="0" u="none" strike="noStrike" baseline="0" dirty="0" smtClean="0">
                          <a:solidFill>
                            <a:srgbClr val="000000"/>
                          </a:solidFill>
                          <a:effectLst/>
                          <a:latin typeface="Calibri" panose="020F0502020204030204" pitchFamily="34" charset="0"/>
                        </a:rPr>
                        <a:t> Lang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Immunology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6109966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Inpatient</a:t>
                      </a:r>
                      <a:r>
                        <a:rPr lang="en-US" sz="1100" b="0" i="0" u="none" strike="noStrike" baseline="0" dirty="0" smtClean="0">
                          <a:solidFill>
                            <a:srgbClr val="000000"/>
                          </a:solidFill>
                          <a:effectLst/>
                          <a:latin typeface="Calibri" panose="020F0502020204030204" pitchFamily="34" charset="0"/>
                        </a:rPr>
                        <a:t> Transition of Care Pharmacist</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 Truong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Pharmacy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72047643"/>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57878429"/>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51953881"/>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15318075"/>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10581365"/>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0284698"/>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06176452"/>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62986470"/>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71168545"/>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32487341"/>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23347675"/>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88237083"/>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86328292"/>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73546526"/>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marL="228600" indent="-228600" algn="l" fontAlgn="b">
                        <a:buAutoNum type="alphaUcPeriod"/>
                      </a:pP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47627454"/>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27278853"/>
                  </a:ext>
                </a:extLst>
              </a:tr>
              <a:tr h="232212">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842433311"/>
                  </a:ext>
                </a:extLst>
              </a:tr>
            </a:tbl>
          </a:graphicData>
        </a:graphic>
      </p:graphicFrame>
    </p:spTree>
    <p:extLst>
      <p:ext uri="{BB962C8B-B14F-4D97-AF65-F5344CB8AC3E}">
        <p14:creationId xmlns:p14="http://schemas.microsoft.com/office/powerpoint/2010/main" val="32811147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8" y="0"/>
            <a:ext cx="12199382" cy="6858000"/>
          </a:xfrm>
          <a:prstGeom prst="rect">
            <a:avLst/>
          </a:prstGeom>
        </p:spPr>
      </p:pic>
    </p:spTree>
    <p:extLst>
      <p:ext uri="{BB962C8B-B14F-4D97-AF65-F5344CB8AC3E}">
        <p14:creationId xmlns:p14="http://schemas.microsoft.com/office/powerpoint/2010/main" val="125769107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75007"/>
          </a:xfrm>
          <a:prstGeom prst="rect">
            <a:avLst/>
          </a:prstGeom>
        </p:spPr>
      </p:pic>
    </p:spTree>
    <p:extLst>
      <p:ext uri="{BB962C8B-B14F-4D97-AF65-F5344CB8AC3E}">
        <p14:creationId xmlns:p14="http://schemas.microsoft.com/office/powerpoint/2010/main" val="386390902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545" y="758952"/>
            <a:ext cx="11059297" cy="3566160"/>
          </a:xfrm>
        </p:spPr>
        <p:txBody>
          <a:bodyPr>
            <a:normAutofit/>
          </a:bodyPr>
          <a:lstStyle/>
          <a:p>
            <a:r>
              <a:rPr lang="en-US" sz="6600" dirty="0"/>
              <a:t>Future Applications: </a:t>
            </a:r>
            <a:br>
              <a:rPr lang="en-US" sz="6600" dirty="0"/>
            </a:br>
            <a:r>
              <a:rPr lang="en-US" sz="6600" dirty="0"/>
              <a:t>Personalized/Precision </a:t>
            </a:r>
            <a:r>
              <a:rPr lang="en-US" sz="6600" dirty="0" smtClean="0"/>
              <a:t>Medicine</a:t>
            </a:r>
            <a:endParaRPr lang="en-US" sz="6600"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5511238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20852"/>
          </a:xfrm>
          <a:prstGeom prst="rect">
            <a:avLst/>
          </a:prstGeom>
        </p:spPr>
      </p:pic>
    </p:spTree>
    <p:extLst>
      <p:ext uri="{BB962C8B-B14F-4D97-AF65-F5344CB8AC3E}">
        <p14:creationId xmlns:p14="http://schemas.microsoft.com/office/powerpoint/2010/main" val="128253778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158315" y="150598"/>
            <a:ext cx="7924800" cy="1885950"/>
          </a:xfrm>
          <a:prstGeom prst="rect">
            <a:avLst/>
          </a:prstGeom>
        </p:spPr>
      </p:pic>
      <p:pic>
        <p:nvPicPr>
          <p:cNvPr id="6" name="Picture 5"/>
          <p:cNvPicPr>
            <a:picLocks noChangeAspect="1"/>
          </p:cNvPicPr>
          <p:nvPr/>
        </p:nvPicPr>
        <p:blipFill>
          <a:blip r:embed="rId4"/>
          <a:stretch>
            <a:fillRect/>
          </a:stretch>
        </p:blipFill>
        <p:spPr>
          <a:xfrm>
            <a:off x="2455648" y="2546135"/>
            <a:ext cx="7553325" cy="3495675"/>
          </a:xfrm>
          <a:prstGeom prst="rect">
            <a:avLst/>
          </a:prstGeom>
        </p:spPr>
      </p:pic>
      <p:pic>
        <p:nvPicPr>
          <p:cNvPr id="7" name="Picture 6"/>
          <p:cNvPicPr>
            <a:picLocks noChangeAspect="1"/>
          </p:cNvPicPr>
          <p:nvPr/>
        </p:nvPicPr>
        <p:blipFill>
          <a:blip r:embed="rId5"/>
          <a:stretch>
            <a:fillRect/>
          </a:stretch>
        </p:blipFill>
        <p:spPr>
          <a:xfrm>
            <a:off x="1" y="5918886"/>
            <a:ext cx="1899734" cy="939114"/>
          </a:xfrm>
          <a:prstGeom prst="rect">
            <a:avLst/>
          </a:prstGeom>
        </p:spPr>
      </p:pic>
      <p:pic>
        <p:nvPicPr>
          <p:cNvPr id="8" name="Picture 7"/>
          <p:cNvPicPr>
            <a:picLocks noChangeAspect="1"/>
          </p:cNvPicPr>
          <p:nvPr/>
        </p:nvPicPr>
        <p:blipFill>
          <a:blip r:embed="rId6"/>
          <a:stretch>
            <a:fillRect/>
          </a:stretch>
        </p:blipFill>
        <p:spPr>
          <a:xfrm>
            <a:off x="10416724" y="5918887"/>
            <a:ext cx="1749148" cy="928560"/>
          </a:xfrm>
          <a:prstGeom prst="rect">
            <a:avLst/>
          </a:prstGeom>
        </p:spPr>
      </p:pic>
    </p:spTree>
    <p:extLst>
      <p:ext uri="{BB962C8B-B14F-4D97-AF65-F5344CB8AC3E}">
        <p14:creationId xmlns:p14="http://schemas.microsoft.com/office/powerpoint/2010/main" val="289817708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OK HV-</a:t>
            </a:r>
            <a:r>
              <a:rPr lang="en-US" sz="7200" b="1" i="1" dirty="0" err="1" smtClean="0">
                <a:solidFill>
                  <a:srgbClr val="0070C0"/>
                </a:solidFill>
              </a:rPr>
              <a:t>CoIIN</a:t>
            </a:r>
            <a:endParaRPr lang="en-US" sz="7200" b="1" i="1" dirty="0">
              <a:solidFill>
                <a:schemeClr val="accent5"/>
              </a:solidFill>
            </a:endParaRPr>
          </a:p>
        </p:txBody>
      </p:sp>
      <p:sp>
        <p:nvSpPr>
          <p:cNvPr id="3" name="Text Placeholder 2"/>
          <p:cNvSpPr>
            <a:spLocks noGrp="1"/>
          </p:cNvSpPr>
          <p:nvPr>
            <p:ph type="body" idx="1"/>
          </p:nvPr>
        </p:nvSpPr>
        <p:spPr/>
        <p:txBody>
          <a:bodyPr/>
          <a:lstStyle/>
          <a:p>
            <a:r>
              <a:rPr lang="en-US" dirty="0">
                <a:solidFill>
                  <a:schemeClr val="accent5"/>
                </a:solidFill>
              </a:rPr>
              <a:t>Oklahoma Home Visiting Collaborative Improvement and Innovation Network</a:t>
            </a:r>
          </a:p>
        </p:txBody>
      </p:sp>
    </p:spTree>
    <p:extLst>
      <p:ext uri="{BB962C8B-B14F-4D97-AF65-F5344CB8AC3E}">
        <p14:creationId xmlns:p14="http://schemas.microsoft.com/office/powerpoint/2010/main" val="308219079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658471" y="932890"/>
            <a:ext cx="8875059" cy="4992221"/>
          </a:xfrm>
          <a:prstGeom prst="rect">
            <a:avLst/>
          </a:prstGeom>
        </p:spPr>
      </p:pic>
    </p:spTree>
    <p:extLst>
      <p:ext uri="{BB962C8B-B14F-4D97-AF65-F5344CB8AC3E}">
        <p14:creationId xmlns:p14="http://schemas.microsoft.com/office/powerpoint/2010/main" val="424785698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2098" name="Rectangle 2"/>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0" name="Rectangle 4"/>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2" name="Rectangle 6"/>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4" name="Rectangle 8"/>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5" name="Rectangle 9"/>
          <p:cNvSpPr>
            <a:spLocks noChangeArrowheads="1"/>
          </p:cNvSpPr>
          <p:nvPr/>
        </p:nvSpPr>
        <p:spPr bwMode="auto">
          <a:xfrm>
            <a:off x="4690783" y="6165476"/>
            <a:ext cx="2810435"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pic>
        <p:nvPicPr>
          <p:cNvPr id="5223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t="6702"/>
          <a:stretch>
            <a:fillRect/>
          </a:stretch>
        </p:blipFill>
        <p:spPr bwMode="auto">
          <a:xfrm>
            <a:off x="2560143" y="2107562"/>
            <a:ext cx="7059388" cy="37124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7" name="Title 3"/>
          <p:cNvSpPr txBox="1">
            <a:spLocks/>
          </p:cNvSpPr>
          <p:nvPr/>
        </p:nvSpPr>
        <p:spPr>
          <a:xfrm>
            <a:off x="1837976" y="692126"/>
            <a:ext cx="8516050" cy="14083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defTabSz="887553">
              <a:defRPr/>
            </a:pPr>
            <a:r>
              <a:rPr lang="en-US" sz="3883" b="1" spc="-49" dirty="0">
                <a:solidFill>
                  <a:schemeClr val="tx1"/>
                </a:solidFill>
                <a:cs typeface="Aharoni" panose="02010803020104030203" pitchFamily="2" charset="-79"/>
              </a:rPr>
              <a:t>The </a:t>
            </a:r>
            <a:r>
              <a:rPr lang="en-US" sz="3883" b="1" spc="-49" dirty="0" smtClean="0">
                <a:solidFill>
                  <a:schemeClr val="tx1"/>
                </a:solidFill>
                <a:cs typeface="Aharoni" panose="02010803020104030203" pitchFamily="2" charset="-79"/>
              </a:rPr>
              <a:t>IHI Breakthrough </a:t>
            </a:r>
            <a:r>
              <a:rPr lang="en-US" sz="3883" b="1" spc="-49" dirty="0">
                <a:solidFill>
                  <a:schemeClr val="tx1"/>
                </a:solidFill>
                <a:cs typeface="Aharoni" panose="02010803020104030203" pitchFamily="2" charset="-79"/>
              </a:rPr>
              <a:t>Series as the HV CoIIN Framework</a:t>
            </a:r>
          </a:p>
        </p:txBody>
      </p:sp>
    </p:spTree>
    <p:extLst>
      <p:ext uri="{BB962C8B-B14F-4D97-AF65-F5344CB8AC3E}">
        <p14:creationId xmlns:p14="http://schemas.microsoft.com/office/powerpoint/2010/main" val="3464821564"/>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426369" y="513557"/>
            <a:ext cx="8117006" cy="1450975"/>
          </a:xfrm>
        </p:spPr>
        <p:txBody>
          <a:bodyPr>
            <a:noAutofit/>
          </a:bodyPr>
          <a:lstStyle/>
          <a:p>
            <a:pPr>
              <a:defRPr/>
            </a:pPr>
            <a:r>
              <a:rPr lang="en-US" sz="4000" dirty="0">
                <a:latin typeface="Aharoni"/>
              </a:rPr>
              <a:t>Developed a HV </a:t>
            </a:r>
            <a:r>
              <a:rPr lang="en-US" sz="4000" dirty="0" err="1">
                <a:latin typeface="Aharoni"/>
              </a:rPr>
              <a:t>CoIIN</a:t>
            </a:r>
            <a:r>
              <a:rPr lang="en-US" sz="4000" dirty="0">
                <a:latin typeface="Aharoni"/>
              </a:rPr>
              <a:t> “Playbook” for each topic</a:t>
            </a:r>
          </a:p>
        </p:txBody>
      </p:sp>
      <p:cxnSp>
        <p:nvCxnSpPr>
          <p:cNvPr id="13" name="Straight Line buttom"/>
          <p:cNvCxnSpPr/>
          <p:nvPr/>
        </p:nvCxnSpPr>
        <p:spPr>
          <a:xfrm>
            <a:off x="2209800" y="4792663"/>
            <a:ext cx="7772400" cy="0"/>
          </a:xfrm>
          <a:prstGeom prst="line">
            <a:avLst/>
          </a:prstGeom>
          <a:ln w="19050">
            <a:solidFill>
              <a:schemeClr val="tx1">
                <a:lumMod val="50000"/>
                <a:lumOff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2049901" y="2028825"/>
            <a:ext cx="8092198" cy="2571750"/>
            <a:chOff x="538746" y="2068513"/>
            <a:chExt cx="8092198" cy="2571750"/>
          </a:xfrm>
        </p:grpSpPr>
        <p:grpSp>
          <p:nvGrpSpPr>
            <p:cNvPr id="4" name="Group 3"/>
            <p:cNvGrpSpPr/>
            <p:nvPr/>
          </p:nvGrpSpPr>
          <p:grpSpPr>
            <a:xfrm>
              <a:off x="538746" y="2068513"/>
              <a:ext cx="1785938" cy="2571750"/>
              <a:chOff x="654050" y="2076450"/>
              <a:chExt cx="1785938" cy="2571750"/>
            </a:xfrm>
          </p:grpSpPr>
          <p:sp>
            <p:nvSpPr>
              <p:cNvPr id="8" name="Round Same Side Corner Rectangle 7"/>
              <p:cNvSpPr/>
              <p:nvPr/>
            </p:nvSpPr>
            <p:spPr>
              <a:xfrm flipV="1">
                <a:off x="654050" y="2114550"/>
                <a:ext cx="1785938" cy="2533650"/>
              </a:xfrm>
              <a:prstGeom prst="round2SameRect">
                <a:avLst>
                  <a:gd name="adj1" fmla="val 6995"/>
                  <a:gd name="adj2"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3" name="Group 2"/>
              <p:cNvGrpSpPr/>
              <p:nvPr/>
            </p:nvGrpSpPr>
            <p:grpSpPr>
              <a:xfrm>
                <a:off x="654050" y="2076450"/>
                <a:ext cx="1785938" cy="2554288"/>
                <a:chOff x="654050" y="2076450"/>
                <a:chExt cx="1785938" cy="2554288"/>
              </a:xfrm>
            </p:grpSpPr>
            <p:grpSp>
              <p:nvGrpSpPr>
                <p:cNvPr id="14" name="Group 13"/>
                <p:cNvGrpSpPr>
                  <a:grpSpLocks/>
                </p:cNvGrpSpPr>
                <p:nvPr/>
              </p:nvGrpSpPr>
              <p:grpSpPr bwMode="auto">
                <a:xfrm>
                  <a:off x="654050" y="2076450"/>
                  <a:ext cx="1785938" cy="787400"/>
                  <a:chOff x="654724" y="1094288"/>
                  <a:chExt cx="1785817" cy="786178"/>
                </a:xfrm>
              </p:grpSpPr>
              <p:sp>
                <p:nvSpPr>
                  <p:cNvPr id="15" name="Down Arrow Callout 14"/>
                  <p:cNvSpPr/>
                  <p:nvPr/>
                </p:nvSpPr>
                <p:spPr>
                  <a:xfrm>
                    <a:off x="654724" y="1132329"/>
                    <a:ext cx="1785817" cy="748137"/>
                  </a:xfrm>
                  <a:prstGeom prst="downArrowCallout">
                    <a:avLst>
                      <a:gd name="adj1" fmla="val 50000"/>
                      <a:gd name="adj2" fmla="val 25000"/>
                      <a:gd name="adj3" fmla="val 25000"/>
                      <a:gd name="adj4" fmla="val 75000"/>
                    </a:avLst>
                  </a:prstGeom>
                  <a:solidFill>
                    <a:schemeClr val="accent1">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prstClr val="white"/>
                        </a:solidFill>
                        <a:latin typeface="Calibri Light"/>
                      </a:rPr>
                      <a:t>Key Word</a:t>
                    </a:r>
                  </a:p>
                </p:txBody>
              </p:sp>
              <p:sp>
                <p:nvSpPr>
                  <p:cNvPr id="16" name="Down Arrow Callout 15"/>
                  <p:cNvSpPr/>
                  <p:nvPr/>
                </p:nvSpPr>
                <p:spPr>
                  <a:xfrm>
                    <a:off x="654724" y="1094288"/>
                    <a:ext cx="1785817" cy="748137"/>
                  </a:xfrm>
                  <a:prstGeom prst="downArrowCallout">
                    <a:avLst>
                      <a:gd name="adj1" fmla="val 50000"/>
                      <a:gd name="adj2" fmla="val 25000"/>
                      <a:gd name="adj3" fmla="val 25000"/>
                      <a:gd name="adj4" fmla="val 75000"/>
                    </a:avLst>
                  </a:prstGeom>
                  <a:solidFill>
                    <a:schemeClr val="accent1"/>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Charters</a:t>
                    </a:r>
                  </a:p>
                </p:txBody>
              </p:sp>
            </p:grpSp>
            <p:pic>
              <p:nvPicPr>
                <p:cNvPr id="139276" name="Picture 37"/>
                <p:cNvPicPr>
                  <a:picLocks noChangeAspect="1"/>
                </p:cNvPicPr>
                <p:nvPr/>
              </p:nvPicPr>
              <p:blipFill>
                <a:blip r:embed="rId3" cstate="print"/>
                <a:srcRect/>
                <a:stretch>
                  <a:fillRect/>
                </a:stretch>
              </p:blipFill>
              <p:spPr bwMode="auto">
                <a:xfrm>
                  <a:off x="815975" y="2881313"/>
                  <a:ext cx="1463675" cy="1749425"/>
                </a:xfrm>
                <a:prstGeom prst="rect">
                  <a:avLst/>
                </a:prstGeom>
                <a:noFill/>
                <a:ln w="38100">
                  <a:solidFill>
                    <a:schemeClr val="accent1"/>
                  </a:solidFill>
                  <a:miter lim="800000"/>
                  <a:headEnd/>
                  <a:tailEnd/>
                </a:ln>
              </p:spPr>
            </p:pic>
          </p:grpSp>
        </p:grpSp>
        <p:grpSp>
          <p:nvGrpSpPr>
            <p:cNvPr id="6" name="Group 5"/>
            <p:cNvGrpSpPr/>
            <p:nvPr/>
          </p:nvGrpSpPr>
          <p:grpSpPr>
            <a:xfrm>
              <a:off x="2557754" y="2068513"/>
              <a:ext cx="1908175" cy="2562225"/>
              <a:chOff x="2649538" y="2085975"/>
              <a:chExt cx="1908175" cy="2562225"/>
            </a:xfrm>
          </p:grpSpPr>
          <p:sp>
            <p:nvSpPr>
              <p:cNvPr id="17" name="Round Same Side Corner Rectangle 16"/>
              <p:cNvSpPr/>
              <p:nvPr/>
            </p:nvSpPr>
            <p:spPr>
              <a:xfrm flipV="1">
                <a:off x="2649538" y="2114550"/>
                <a:ext cx="1908175" cy="2533650"/>
              </a:xfrm>
              <a:prstGeom prst="round2SameRect">
                <a:avLst>
                  <a:gd name="adj1" fmla="val 6995"/>
                  <a:gd name="adj2"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21" name="Group 20"/>
              <p:cNvGrpSpPr>
                <a:grpSpLocks/>
              </p:cNvGrpSpPr>
              <p:nvPr/>
            </p:nvGrpSpPr>
            <p:grpSpPr bwMode="auto">
              <a:xfrm>
                <a:off x="2660650" y="2085975"/>
                <a:ext cx="1887538" cy="785813"/>
                <a:chOff x="654724" y="1094288"/>
                <a:chExt cx="1785817" cy="786178"/>
              </a:xfrm>
            </p:grpSpPr>
            <p:sp>
              <p:nvSpPr>
                <p:cNvPr id="22" name="Down Arrow Callout 21"/>
                <p:cNvSpPr/>
                <p:nvPr/>
              </p:nvSpPr>
              <p:spPr>
                <a:xfrm>
                  <a:off x="654724" y="1130818"/>
                  <a:ext cx="1785817" cy="749648"/>
                </a:xfrm>
                <a:prstGeom prst="downArrowCallout">
                  <a:avLst>
                    <a:gd name="adj1" fmla="val 50000"/>
                    <a:gd name="adj2" fmla="val 25000"/>
                    <a:gd name="adj3" fmla="val 25000"/>
                    <a:gd name="adj4" fmla="val 75000"/>
                  </a:avLst>
                </a:prstGeom>
                <a:solidFill>
                  <a:schemeClr val="accent2">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prstClr val="white"/>
                      </a:solidFill>
                      <a:latin typeface="Calibri Light"/>
                    </a:rPr>
                    <a:t>Key Word</a:t>
                  </a:r>
                </a:p>
              </p:txBody>
            </p:sp>
            <p:sp>
              <p:nvSpPr>
                <p:cNvPr id="23" name="Down Arrow Callout 22"/>
                <p:cNvSpPr/>
                <p:nvPr/>
              </p:nvSpPr>
              <p:spPr>
                <a:xfrm>
                  <a:off x="654724" y="1094288"/>
                  <a:ext cx="1785817" cy="749648"/>
                </a:xfrm>
                <a:prstGeom prst="downArrowCallout">
                  <a:avLst>
                    <a:gd name="adj1" fmla="val 50000"/>
                    <a:gd name="adj2" fmla="val 25000"/>
                    <a:gd name="adj3" fmla="val 25000"/>
                    <a:gd name="adj4" fmla="val 75000"/>
                  </a:avLst>
                </a:prstGeom>
                <a:solidFill>
                  <a:schemeClr val="accent6">
                    <a:lumMod val="60000"/>
                    <a:lumOff val="4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Key Driver Diagrams</a:t>
                  </a:r>
                </a:p>
              </p:txBody>
            </p:sp>
          </p:grpSp>
          <p:pic>
            <p:nvPicPr>
              <p:cNvPr id="139277" name="Picture 38"/>
              <p:cNvPicPr>
                <a:picLocks noChangeAspect="1"/>
              </p:cNvPicPr>
              <p:nvPr/>
            </p:nvPicPr>
            <p:blipFill>
              <a:blip r:embed="rId4" cstate="print"/>
              <a:srcRect/>
              <a:stretch>
                <a:fillRect/>
              </a:stretch>
            </p:blipFill>
            <p:spPr bwMode="auto">
              <a:xfrm>
                <a:off x="2687638" y="2925763"/>
                <a:ext cx="1833562" cy="1376362"/>
              </a:xfrm>
              <a:prstGeom prst="rect">
                <a:avLst/>
              </a:prstGeom>
              <a:noFill/>
              <a:ln w="28575">
                <a:solidFill>
                  <a:schemeClr val="accent2"/>
                </a:solidFill>
                <a:miter lim="800000"/>
                <a:headEnd/>
                <a:tailEnd/>
              </a:ln>
            </p:spPr>
          </p:pic>
        </p:grpSp>
        <p:grpSp>
          <p:nvGrpSpPr>
            <p:cNvPr id="7" name="Group 6"/>
            <p:cNvGrpSpPr/>
            <p:nvPr/>
          </p:nvGrpSpPr>
          <p:grpSpPr>
            <a:xfrm>
              <a:off x="4698999" y="2068513"/>
              <a:ext cx="1784350" cy="2533650"/>
              <a:chOff x="4687888" y="2114550"/>
              <a:chExt cx="1784350" cy="2533650"/>
            </a:xfrm>
          </p:grpSpPr>
          <p:sp>
            <p:nvSpPr>
              <p:cNvPr id="24" name="Round Same Side Corner Rectangle 23"/>
              <p:cNvSpPr/>
              <p:nvPr/>
            </p:nvSpPr>
            <p:spPr>
              <a:xfrm flipV="1">
                <a:off x="4687888" y="2114550"/>
                <a:ext cx="1784350" cy="2533650"/>
              </a:xfrm>
              <a:prstGeom prst="round2SameRect">
                <a:avLst>
                  <a:gd name="adj1" fmla="val 6995"/>
                  <a:gd name="adj2" fmla="val 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28" name="Group 27"/>
              <p:cNvGrpSpPr>
                <a:grpSpLocks/>
              </p:cNvGrpSpPr>
              <p:nvPr/>
            </p:nvGrpSpPr>
            <p:grpSpPr bwMode="auto">
              <a:xfrm>
                <a:off x="4687888" y="2114550"/>
                <a:ext cx="1784350" cy="785813"/>
                <a:chOff x="654724" y="1094288"/>
                <a:chExt cx="1785817" cy="786178"/>
              </a:xfrm>
            </p:grpSpPr>
            <p:sp>
              <p:nvSpPr>
                <p:cNvPr id="29" name="Down Arrow Callout 28"/>
                <p:cNvSpPr/>
                <p:nvPr/>
              </p:nvSpPr>
              <p:spPr>
                <a:xfrm>
                  <a:off x="654724" y="1130818"/>
                  <a:ext cx="1785817" cy="749648"/>
                </a:xfrm>
                <a:prstGeom prst="downArrowCallout">
                  <a:avLst>
                    <a:gd name="adj1" fmla="val 50000"/>
                    <a:gd name="adj2" fmla="val 25000"/>
                    <a:gd name="adj3" fmla="val 25000"/>
                    <a:gd name="adj4" fmla="val 75000"/>
                  </a:avLst>
                </a:prstGeom>
                <a:solidFill>
                  <a:schemeClr val="accent3">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Key Word</a:t>
                  </a:r>
                </a:p>
              </p:txBody>
            </p:sp>
            <p:sp>
              <p:nvSpPr>
                <p:cNvPr id="30" name="Down Arrow Callout 29"/>
                <p:cNvSpPr/>
                <p:nvPr/>
              </p:nvSpPr>
              <p:spPr>
                <a:xfrm>
                  <a:off x="654724" y="1094288"/>
                  <a:ext cx="1785817" cy="749648"/>
                </a:xfrm>
                <a:prstGeom prst="downArrowCallout">
                  <a:avLst>
                    <a:gd name="adj1" fmla="val 50000"/>
                    <a:gd name="adj2" fmla="val 25000"/>
                    <a:gd name="adj3" fmla="val 25000"/>
                    <a:gd name="adj4" fmla="val 75000"/>
                  </a:avLst>
                </a:prstGeom>
                <a:solidFill>
                  <a:srgbClr val="00B050"/>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Change Packages</a:t>
                  </a:r>
                </a:p>
              </p:txBody>
            </p:sp>
          </p:grpSp>
          <p:pic>
            <p:nvPicPr>
              <p:cNvPr id="40" name="Picture 39"/>
              <p:cNvPicPr>
                <a:picLocks noChangeAspect="1"/>
              </p:cNvPicPr>
              <p:nvPr/>
            </p:nvPicPr>
            <p:blipFill rotWithShape="1">
              <a:blip r:embed="rId5" cstate="print"/>
              <a:srcRect r="34958"/>
              <a:stretch/>
            </p:blipFill>
            <p:spPr>
              <a:xfrm>
                <a:off x="4730750" y="2943225"/>
                <a:ext cx="1698625" cy="1427163"/>
              </a:xfrm>
              <a:prstGeom prst="rect">
                <a:avLst/>
              </a:prstGeom>
              <a:ln w="28575">
                <a:solidFill>
                  <a:schemeClr val="accent3"/>
                </a:solidFill>
              </a:ln>
            </p:spPr>
          </p:pic>
        </p:grpSp>
        <p:grpSp>
          <p:nvGrpSpPr>
            <p:cNvPr id="10" name="Group 9"/>
            <p:cNvGrpSpPr/>
            <p:nvPr/>
          </p:nvGrpSpPr>
          <p:grpSpPr>
            <a:xfrm>
              <a:off x="6725944" y="2068513"/>
              <a:ext cx="1905000" cy="2544762"/>
              <a:chOff x="6681788" y="2103438"/>
              <a:chExt cx="1905000" cy="2544762"/>
            </a:xfrm>
          </p:grpSpPr>
          <p:sp>
            <p:nvSpPr>
              <p:cNvPr id="31" name="Round Same Side Corner Rectangle 30"/>
              <p:cNvSpPr/>
              <p:nvPr/>
            </p:nvSpPr>
            <p:spPr>
              <a:xfrm flipV="1">
                <a:off x="6681788" y="2114550"/>
                <a:ext cx="1905000" cy="2533650"/>
              </a:xfrm>
              <a:prstGeom prst="round2SameRect">
                <a:avLst>
                  <a:gd name="adj1" fmla="val 6995"/>
                  <a:gd name="adj2" fmla="val 0"/>
                </a:avLst>
              </a:prstGeom>
              <a:solidFill>
                <a:srgbClr val="43BEE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pic>
            <p:nvPicPr>
              <p:cNvPr id="139279" name="Picture 1"/>
              <p:cNvPicPr>
                <a:picLocks noChangeAspect="1"/>
              </p:cNvPicPr>
              <p:nvPr/>
            </p:nvPicPr>
            <p:blipFill>
              <a:blip r:embed="rId6" cstate="print"/>
              <a:srcRect/>
              <a:stretch>
                <a:fillRect/>
              </a:stretch>
            </p:blipFill>
            <p:spPr bwMode="auto">
              <a:xfrm>
                <a:off x="6764338" y="2965450"/>
                <a:ext cx="1752600" cy="1335088"/>
              </a:xfrm>
              <a:prstGeom prst="rect">
                <a:avLst/>
              </a:prstGeom>
              <a:noFill/>
              <a:ln w="9525">
                <a:noFill/>
                <a:miter lim="800000"/>
                <a:headEnd/>
                <a:tailEnd/>
              </a:ln>
            </p:spPr>
          </p:pic>
          <p:grpSp>
            <p:nvGrpSpPr>
              <p:cNvPr id="9" name="Group 8"/>
              <p:cNvGrpSpPr/>
              <p:nvPr/>
            </p:nvGrpSpPr>
            <p:grpSpPr>
              <a:xfrm>
                <a:off x="6681788" y="2103438"/>
                <a:ext cx="1905000" cy="787400"/>
                <a:chOff x="6681788" y="2103438"/>
                <a:chExt cx="1905000" cy="787400"/>
              </a:xfrm>
            </p:grpSpPr>
            <p:sp>
              <p:nvSpPr>
                <p:cNvPr id="42" name="Down Arrow Callout 41"/>
                <p:cNvSpPr/>
                <p:nvPr/>
              </p:nvSpPr>
              <p:spPr bwMode="auto">
                <a:xfrm>
                  <a:off x="6681788" y="2141538"/>
                  <a:ext cx="1905000" cy="749300"/>
                </a:xfrm>
                <a:prstGeom prst="downArrowCallout">
                  <a:avLst>
                    <a:gd name="adj1" fmla="val 50000"/>
                    <a:gd name="adj2" fmla="val 25000"/>
                    <a:gd name="adj3" fmla="val 25000"/>
                    <a:gd name="adj4" fmla="val 75000"/>
                  </a:avLst>
                </a:prstGeom>
                <a:solidFill>
                  <a:schemeClr val="accent3">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prstClr val="white"/>
                      </a:solidFill>
                      <a:latin typeface="Calibri Light"/>
                    </a:rPr>
                    <a:t>Key Word</a:t>
                  </a:r>
                </a:p>
              </p:txBody>
            </p:sp>
            <p:sp>
              <p:nvSpPr>
                <p:cNvPr id="43" name="Down Arrow Callout 42"/>
                <p:cNvSpPr/>
                <p:nvPr/>
              </p:nvSpPr>
              <p:spPr bwMode="auto">
                <a:xfrm>
                  <a:off x="6681788" y="2103438"/>
                  <a:ext cx="1905000" cy="749300"/>
                </a:xfrm>
                <a:prstGeom prst="downArrowCallout">
                  <a:avLst>
                    <a:gd name="adj1" fmla="val 50000"/>
                    <a:gd name="adj2" fmla="val 25000"/>
                    <a:gd name="adj3" fmla="val 25000"/>
                    <a:gd name="adj4" fmla="val 75000"/>
                  </a:avLst>
                </a:prstGeom>
                <a:solidFill>
                  <a:srgbClr val="43BEE5"/>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Measurement</a:t>
                  </a:r>
                </a:p>
                <a:p>
                  <a:pPr algn="ctr">
                    <a:defRPr/>
                  </a:pPr>
                  <a:r>
                    <a:rPr lang="en-US" sz="1600" b="1" dirty="0">
                      <a:solidFill>
                        <a:schemeClr val="tx1"/>
                      </a:solidFill>
                      <a:latin typeface="Calibri Light"/>
                    </a:rPr>
                    <a:t>System</a:t>
                  </a:r>
                </a:p>
              </p:txBody>
            </p:sp>
          </p:grpSp>
        </p:grpSp>
      </p:grpSp>
      <p:sp>
        <p:nvSpPr>
          <p:cNvPr id="125971" name="TextBox 3"/>
          <p:cNvSpPr txBox="1">
            <a:spLocks noChangeArrowheads="1"/>
          </p:cNvSpPr>
          <p:nvPr/>
        </p:nvSpPr>
        <p:spPr bwMode="auto">
          <a:xfrm>
            <a:off x="2049901" y="5157788"/>
            <a:ext cx="8092198" cy="1077218"/>
          </a:xfrm>
          <a:prstGeom prst="rect">
            <a:avLst/>
          </a:prstGeom>
          <a:noFill/>
          <a:ln w="9525">
            <a:noFill/>
            <a:miter lim="800000"/>
            <a:headEnd/>
            <a:tailEnd/>
          </a:ln>
        </p:spPr>
        <p:txBody>
          <a:bodyPr wrap="square">
            <a:spAutoFit/>
          </a:bodyPr>
          <a:lstStyle/>
          <a:p>
            <a:pPr algn="ctr">
              <a:defRPr/>
            </a:pPr>
            <a:r>
              <a:rPr lang="en-US" altLang="en-US" sz="3200" dirty="0">
                <a:solidFill>
                  <a:prstClr val="black"/>
                </a:solidFill>
              </a:rPr>
              <a:t>Helping Teams with the                                             “Why, What and the How”</a:t>
            </a:r>
          </a:p>
        </p:txBody>
      </p:sp>
    </p:spTree>
    <p:extLst>
      <p:ext uri="{BB962C8B-B14F-4D97-AF65-F5344CB8AC3E}">
        <p14:creationId xmlns:p14="http://schemas.microsoft.com/office/powerpoint/2010/main" val="25810253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plus(i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Dashboards</a:t>
            </a:r>
            <a:endParaRPr lang="en-US" dirty="0"/>
          </a:p>
        </p:txBody>
      </p:sp>
      <p:sp>
        <p:nvSpPr>
          <p:cNvPr id="7" name="Content Placeholder 6"/>
          <p:cNvSpPr>
            <a:spLocks noGrp="1"/>
          </p:cNvSpPr>
          <p:nvPr>
            <p:ph idx="1"/>
          </p:nvPr>
        </p:nvSpPr>
        <p:spPr>
          <a:xfrm>
            <a:off x="838200" y="1825625"/>
            <a:ext cx="3445701" cy="4351338"/>
          </a:xfrm>
        </p:spPr>
        <p:txBody>
          <a:bodyPr/>
          <a:lstStyle/>
          <a:p>
            <a:r>
              <a:rPr lang="en-US" dirty="0" smtClean="0"/>
              <a:t>Two versions of a user-friendly dashboard were developed and administered weekly by team of analysts</a:t>
            </a:r>
          </a:p>
          <a:p>
            <a:endParaRPr lang="en-US" dirty="0" smtClean="0"/>
          </a:p>
          <a:p>
            <a:pPr lvl="1"/>
            <a:r>
              <a:rPr lang="en-US" dirty="0" smtClean="0">
                <a:solidFill>
                  <a:srgbClr val="FF0000"/>
                </a:solidFill>
              </a:rPr>
              <a:t>Common measures</a:t>
            </a:r>
          </a:p>
          <a:p>
            <a:pPr lvl="1"/>
            <a:r>
              <a:rPr lang="en-US" dirty="0" smtClean="0">
                <a:solidFill>
                  <a:schemeClr val="bg1">
                    <a:lumMod val="75000"/>
                  </a:schemeClr>
                </a:solidFill>
              </a:rPr>
              <a:t>Individual</a:t>
            </a:r>
            <a:r>
              <a:rPr lang="en-US" dirty="0" smtClean="0"/>
              <a:t> </a:t>
            </a:r>
            <a:endParaRPr lang="en-US" dirty="0"/>
          </a:p>
          <a:p>
            <a:pPr marL="457200" lvl="1" indent="0">
              <a:buNone/>
            </a:pPr>
            <a:endParaRPr lang="en-US" dirty="0" smtClean="0"/>
          </a:p>
        </p:txBody>
      </p:sp>
      <p:pic>
        <p:nvPicPr>
          <p:cNvPr id="6" name="Picture 5"/>
          <p:cNvPicPr>
            <a:picLocks noChangeAspect="1"/>
          </p:cNvPicPr>
          <p:nvPr/>
        </p:nvPicPr>
        <p:blipFill>
          <a:blip r:embed="rId2"/>
          <a:stretch>
            <a:fillRect/>
          </a:stretch>
        </p:blipFill>
        <p:spPr>
          <a:xfrm>
            <a:off x="4391890" y="1577687"/>
            <a:ext cx="7270866" cy="4490603"/>
          </a:xfrm>
          <a:prstGeom prst="rect">
            <a:avLst/>
          </a:prstGeom>
        </p:spPr>
      </p:pic>
    </p:spTree>
    <p:extLst>
      <p:ext uri="{BB962C8B-B14F-4D97-AF65-F5344CB8AC3E}">
        <p14:creationId xmlns:p14="http://schemas.microsoft.com/office/powerpoint/2010/main" val="12243347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463176" y="1720312"/>
            <a:ext cx="4699442" cy="2582351"/>
          </a:xfrm>
          <a:prstGeom prst="rect">
            <a:avLst/>
          </a:prstGeom>
        </p:spPr>
      </p:pic>
      <p:sp>
        <p:nvSpPr>
          <p:cNvPr id="3" name="Content Placeholder 2"/>
          <p:cNvSpPr>
            <a:spLocks noGrp="1"/>
          </p:cNvSpPr>
          <p:nvPr>
            <p:ph idx="1"/>
          </p:nvPr>
        </p:nvSpPr>
        <p:spPr>
          <a:xfrm>
            <a:off x="114300" y="800100"/>
            <a:ext cx="7006590" cy="5875020"/>
          </a:xfrm>
        </p:spPr>
        <p:txBody>
          <a:bodyPr>
            <a:normAutofit fontScale="62500" lnSpcReduction="20000"/>
          </a:bodyPr>
          <a:lstStyle/>
          <a:p>
            <a:r>
              <a:rPr lang="en-US" dirty="0" smtClean="0"/>
              <a:t>Feasibility assessment in preparation for research</a:t>
            </a:r>
            <a:br>
              <a:rPr lang="en-US" dirty="0" smtClean="0"/>
            </a:br>
            <a:r>
              <a:rPr lang="en-US" dirty="0" smtClean="0">
                <a:solidFill>
                  <a:schemeClr val="bg1">
                    <a:lumMod val="50000"/>
                  </a:schemeClr>
                </a:solidFill>
              </a:rPr>
              <a:t>(20% of projects; 10% of CDW staff time)</a:t>
            </a:r>
            <a:endParaRPr lang="en-US" dirty="0">
              <a:solidFill>
                <a:schemeClr val="bg1">
                  <a:lumMod val="50000"/>
                </a:schemeClr>
              </a:solidFill>
            </a:endParaRPr>
          </a:p>
          <a:p>
            <a:endParaRPr lang="en-US" dirty="0" smtClean="0"/>
          </a:p>
          <a:p>
            <a:r>
              <a:rPr lang="en-US" dirty="0" smtClean="0"/>
              <a:t>Static </a:t>
            </a:r>
            <a:r>
              <a:rPr lang="en-US" dirty="0"/>
              <a:t>eligibility</a:t>
            </a:r>
            <a:br>
              <a:rPr lang="en-US" dirty="0"/>
            </a:br>
            <a:r>
              <a:rPr lang="en-US" dirty="0" smtClean="0">
                <a:solidFill>
                  <a:schemeClr val="bg1">
                    <a:lumMod val="50000"/>
                  </a:schemeClr>
                </a:solidFill>
              </a:rPr>
              <a:t>(70% </a:t>
            </a:r>
            <a:r>
              <a:rPr lang="en-US" dirty="0">
                <a:solidFill>
                  <a:schemeClr val="bg1">
                    <a:lumMod val="50000"/>
                  </a:schemeClr>
                </a:solidFill>
              </a:rPr>
              <a:t>of projects; </a:t>
            </a:r>
            <a:r>
              <a:rPr lang="en-US" dirty="0" smtClean="0">
                <a:solidFill>
                  <a:schemeClr val="bg1">
                    <a:lumMod val="50000"/>
                  </a:schemeClr>
                </a:solidFill>
              </a:rPr>
              <a:t>20</a:t>
            </a:r>
            <a:r>
              <a:rPr lang="en-US" dirty="0">
                <a:solidFill>
                  <a:schemeClr val="bg1">
                    <a:lumMod val="50000"/>
                  </a:schemeClr>
                </a:solidFill>
              </a:rPr>
              <a:t>% of CDW staff time)</a:t>
            </a:r>
          </a:p>
          <a:p>
            <a:pPr lvl="1"/>
            <a:r>
              <a:rPr lang="en-US" dirty="0"/>
              <a:t>Virtually all projects require  identification of a patient pool</a:t>
            </a:r>
          </a:p>
          <a:p>
            <a:endParaRPr lang="en-US" dirty="0"/>
          </a:p>
          <a:p>
            <a:r>
              <a:rPr lang="en-US" dirty="0" smtClean="0"/>
              <a:t>Rolling  eligibility</a:t>
            </a:r>
            <a:r>
              <a:rPr lang="en-US" dirty="0"/>
              <a:t/>
            </a:r>
            <a:br>
              <a:rPr lang="en-US" dirty="0"/>
            </a:br>
            <a:r>
              <a:rPr lang="en-US" dirty="0" smtClean="0">
                <a:solidFill>
                  <a:schemeClr val="bg1">
                    <a:lumMod val="50000"/>
                  </a:schemeClr>
                </a:solidFill>
              </a:rPr>
              <a:t>(30% </a:t>
            </a:r>
            <a:r>
              <a:rPr lang="en-US" dirty="0">
                <a:solidFill>
                  <a:schemeClr val="bg1">
                    <a:lumMod val="50000"/>
                  </a:schemeClr>
                </a:solidFill>
              </a:rPr>
              <a:t>of projects; </a:t>
            </a:r>
            <a:r>
              <a:rPr lang="en-US" dirty="0" smtClean="0">
                <a:solidFill>
                  <a:schemeClr val="bg1">
                    <a:lumMod val="50000"/>
                  </a:schemeClr>
                </a:solidFill>
              </a:rPr>
              <a:t>30</a:t>
            </a:r>
            <a:r>
              <a:rPr lang="en-US" dirty="0">
                <a:solidFill>
                  <a:schemeClr val="bg1">
                    <a:lumMod val="50000"/>
                  </a:schemeClr>
                </a:solidFill>
              </a:rPr>
              <a:t>% of CDW staff time)</a:t>
            </a:r>
          </a:p>
          <a:p>
            <a:pPr lvl="1"/>
            <a:r>
              <a:rPr lang="en-US" dirty="0" smtClean="0"/>
              <a:t>Remember study team’s assessment of eligibility as well as the participant’s response</a:t>
            </a:r>
          </a:p>
          <a:p>
            <a:pPr lvl="1"/>
            <a:r>
              <a:rPr lang="en-US" dirty="0" smtClean="0"/>
              <a:t>Daily automation requires stability &amp; good logging;</a:t>
            </a:r>
            <a:br>
              <a:rPr lang="en-US" dirty="0" smtClean="0"/>
            </a:br>
            <a:r>
              <a:rPr lang="en-US" i="1" dirty="0" smtClean="0"/>
              <a:t>e.g.</a:t>
            </a:r>
            <a:r>
              <a:rPr lang="en-US" dirty="0" smtClean="0"/>
              <a:t>, a 3 hour delay might mean zero subjects are enrolled</a:t>
            </a:r>
          </a:p>
          <a:p>
            <a:endParaRPr lang="en-US" dirty="0" smtClean="0"/>
          </a:p>
          <a:p>
            <a:r>
              <a:rPr lang="en-US" dirty="0" smtClean="0"/>
              <a:t>Clinical outcomes for retrospective investigations</a:t>
            </a:r>
            <a:br>
              <a:rPr lang="en-US" dirty="0" smtClean="0"/>
            </a:br>
            <a:r>
              <a:rPr lang="en-US" dirty="0" smtClean="0">
                <a:solidFill>
                  <a:schemeClr val="bg1">
                    <a:lumMod val="50000"/>
                  </a:schemeClr>
                </a:solidFill>
              </a:rPr>
              <a:t>(50% of projects; 30% of CDW staff time)</a:t>
            </a:r>
          </a:p>
          <a:p>
            <a:endParaRPr lang="en-US" dirty="0" smtClean="0"/>
          </a:p>
          <a:p>
            <a:r>
              <a:rPr lang="en-US" dirty="0" smtClean="0"/>
              <a:t>Administrative outcomes for quality improvement </a:t>
            </a:r>
            <a:br>
              <a:rPr lang="en-US" dirty="0" smtClean="0"/>
            </a:br>
            <a:r>
              <a:rPr lang="en-US" dirty="0" smtClean="0">
                <a:solidFill>
                  <a:schemeClr val="bg1">
                    <a:lumMod val="50000"/>
                  </a:schemeClr>
                </a:solidFill>
              </a:rPr>
              <a:t>(10% of projects; 2% of CDW staff time)</a:t>
            </a:r>
          </a:p>
          <a:p>
            <a:endParaRPr lang="en-US" dirty="0" smtClean="0">
              <a:solidFill>
                <a:schemeClr val="bg1">
                  <a:lumMod val="50000"/>
                </a:schemeClr>
              </a:solidFill>
            </a:endParaRPr>
          </a:p>
          <a:p>
            <a:r>
              <a:rPr lang="en-US" dirty="0" smtClean="0"/>
              <a:t>Program </a:t>
            </a:r>
            <a:r>
              <a:rPr lang="en-US" dirty="0"/>
              <a:t>evaluation</a:t>
            </a:r>
            <a:br>
              <a:rPr lang="en-US" dirty="0"/>
            </a:br>
            <a:r>
              <a:rPr lang="en-US" dirty="0" smtClean="0">
                <a:solidFill>
                  <a:schemeClr val="bg1">
                    <a:lumMod val="50000"/>
                  </a:schemeClr>
                </a:solidFill>
              </a:rPr>
              <a:t>(20</a:t>
            </a:r>
            <a:r>
              <a:rPr lang="en-US" dirty="0">
                <a:solidFill>
                  <a:schemeClr val="bg1">
                    <a:lumMod val="50000"/>
                  </a:schemeClr>
                </a:solidFill>
              </a:rPr>
              <a:t>% of projects; </a:t>
            </a:r>
            <a:r>
              <a:rPr lang="en-US" dirty="0" smtClean="0">
                <a:solidFill>
                  <a:schemeClr val="bg1">
                    <a:lumMod val="50000"/>
                  </a:schemeClr>
                </a:solidFill>
              </a:rPr>
              <a:t>8% </a:t>
            </a:r>
            <a:r>
              <a:rPr lang="en-US" dirty="0">
                <a:solidFill>
                  <a:schemeClr val="bg1">
                    <a:lumMod val="50000"/>
                  </a:schemeClr>
                </a:solidFill>
              </a:rPr>
              <a:t>of CDW staff time</a:t>
            </a:r>
            <a:r>
              <a:rPr lang="en-US" dirty="0" smtClean="0">
                <a:solidFill>
                  <a:schemeClr val="bg1">
                    <a:lumMod val="50000"/>
                  </a:schemeClr>
                </a:solidFill>
              </a:rPr>
              <a:t>)</a:t>
            </a:r>
            <a:endParaRPr lang="en-US" dirty="0" smtClean="0"/>
          </a:p>
          <a:p>
            <a:endParaRPr lang="en-US" dirty="0" smtClean="0"/>
          </a:p>
          <a:p>
            <a:endParaRPr lang="en-US" dirty="0" smtClean="0"/>
          </a:p>
          <a:p>
            <a:endParaRPr lang="en-US" dirty="0"/>
          </a:p>
        </p:txBody>
      </p:sp>
      <p:sp>
        <p:nvSpPr>
          <p:cNvPr id="4" name="Title 1"/>
          <p:cNvSpPr txBox="1">
            <a:spLocks/>
          </p:cNvSpPr>
          <p:nvPr/>
        </p:nvSpPr>
        <p:spPr>
          <a:xfrm>
            <a:off x="781050" y="78400"/>
            <a:ext cx="10515600" cy="8045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solidFill>
                  <a:srgbClr val="0070C0"/>
                </a:solidFill>
              </a:rPr>
              <a:t>Commonly Requested CDW Support Services</a:t>
            </a:r>
          </a:p>
        </p:txBody>
      </p:sp>
      <p:sp>
        <p:nvSpPr>
          <p:cNvPr id="6" name="Oval 5"/>
          <p:cNvSpPr/>
          <p:nvPr/>
        </p:nvSpPr>
        <p:spPr>
          <a:xfrm>
            <a:off x="8170512" y="3177153"/>
            <a:ext cx="2998924" cy="751667"/>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877538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Dashboards</a:t>
            </a:r>
            <a:endParaRPr lang="en-US" dirty="0"/>
          </a:p>
        </p:txBody>
      </p:sp>
      <p:sp>
        <p:nvSpPr>
          <p:cNvPr id="7" name="Content Placeholder 6"/>
          <p:cNvSpPr>
            <a:spLocks noGrp="1"/>
          </p:cNvSpPr>
          <p:nvPr>
            <p:ph idx="1"/>
          </p:nvPr>
        </p:nvSpPr>
        <p:spPr>
          <a:xfrm>
            <a:off x="838200" y="1825625"/>
            <a:ext cx="3445701" cy="4351338"/>
          </a:xfrm>
        </p:spPr>
        <p:txBody>
          <a:bodyPr/>
          <a:lstStyle/>
          <a:p>
            <a:r>
              <a:rPr lang="en-US" dirty="0" smtClean="0"/>
              <a:t>Two versions of a user-friendly dashboard were developed and administered weekly by team of analysts</a:t>
            </a:r>
          </a:p>
          <a:p>
            <a:endParaRPr lang="en-US" dirty="0" smtClean="0"/>
          </a:p>
          <a:p>
            <a:pPr lvl="1"/>
            <a:r>
              <a:rPr lang="en-US" dirty="0" smtClean="0">
                <a:solidFill>
                  <a:schemeClr val="bg1">
                    <a:lumMod val="75000"/>
                  </a:schemeClr>
                </a:solidFill>
              </a:rPr>
              <a:t>Common measures</a:t>
            </a:r>
          </a:p>
          <a:p>
            <a:pPr lvl="1"/>
            <a:r>
              <a:rPr lang="en-US" dirty="0" smtClean="0">
                <a:solidFill>
                  <a:srgbClr val="FF0000"/>
                </a:solidFill>
              </a:rPr>
              <a:t>Individual </a:t>
            </a:r>
            <a:endParaRPr lang="en-US" dirty="0">
              <a:solidFill>
                <a:srgbClr val="FF0000"/>
              </a:solidFill>
            </a:endParaRPr>
          </a:p>
          <a:p>
            <a:pPr marL="457200" lvl="1" indent="0">
              <a:buNone/>
            </a:pPr>
            <a:endParaRPr lang="en-US" dirty="0" smtClean="0"/>
          </a:p>
        </p:txBody>
      </p:sp>
      <p:pic>
        <p:nvPicPr>
          <p:cNvPr id="8" name="Picture 7"/>
          <p:cNvPicPr>
            <a:picLocks noChangeAspect="1"/>
          </p:cNvPicPr>
          <p:nvPr/>
        </p:nvPicPr>
        <p:blipFill>
          <a:blip r:embed="rId2"/>
          <a:stretch>
            <a:fillRect/>
          </a:stretch>
        </p:blipFill>
        <p:spPr>
          <a:xfrm>
            <a:off x="4391890" y="1565562"/>
            <a:ext cx="7204363" cy="4502728"/>
          </a:xfrm>
          <a:prstGeom prst="rect">
            <a:avLst/>
          </a:prstGeom>
        </p:spPr>
      </p:pic>
    </p:spTree>
    <p:extLst>
      <p:ext uri="{BB962C8B-B14F-4D97-AF65-F5344CB8AC3E}">
        <p14:creationId xmlns:p14="http://schemas.microsoft.com/office/powerpoint/2010/main" val="7716269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452" y="19985"/>
            <a:ext cx="10515600" cy="640416"/>
          </a:xfrm>
        </p:spPr>
        <p:txBody>
          <a:bodyPr>
            <a:normAutofit/>
          </a:bodyPr>
          <a:lstStyle/>
          <a:p>
            <a:r>
              <a:rPr lang="en-US" sz="3600" b="1" i="1" dirty="0">
                <a:solidFill>
                  <a:srgbClr val="0070C0"/>
                </a:solidFill>
              </a:rPr>
              <a:t>IRB and Privacy Review Guidance</a:t>
            </a:r>
          </a:p>
        </p:txBody>
      </p:sp>
      <p:sp>
        <p:nvSpPr>
          <p:cNvPr id="3" name="Content Placeholder 2"/>
          <p:cNvSpPr>
            <a:spLocks noGrp="1"/>
          </p:cNvSpPr>
          <p:nvPr>
            <p:ph idx="1"/>
          </p:nvPr>
        </p:nvSpPr>
        <p:spPr>
          <a:xfrm>
            <a:off x="88900" y="660402"/>
            <a:ext cx="12103099" cy="6197598"/>
          </a:xfrm>
        </p:spPr>
        <p:txBody>
          <a:bodyPr>
            <a:noAutofit/>
          </a:bodyPr>
          <a:lstStyle/>
          <a:p>
            <a:r>
              <a:rPr lang="en-US" sz="2400" dirty="0" smtClean="0">
                <a:solidFill>
                  <a:schemeClr val="bg1">
                    <a:lumMod val="50000"/>
                  </a:schemeClr>
                </a:solidFill>
              </a:rPr>
              <a:t>Requests that are preparatory to research </a:t>
            </a:r>
            <a:r>
              <a:rPr lang="en-US" sz="2400" dirty="0">
                <a:solidFill>
                  <a:schemeClr val="bg1">
                    <a:lumMod val="50000"/>
                  </a:schemeClr>
                </a:solidFill>
              </a:rPr>
              <a:t>must be submitted to the IRB/University Privacy </a:t>
            </a:r>
            <a:r>
              <a:rPr lang="en-US" sz="2400" dirty="0" smtClean="0">
                <a:solidFill>
                  <a:schemeClr val="bg1">
                    <a:lumMod val="50000"/>
                  </a:schemeClr>
                </a:solidFill>
              </a:rPr>
              <a:t>Board for review and approval.</a:t>
            </a:r>
          </a:p>
          <a:p>
            <a:endParaRPr lang="en-US" sz="2400" dirty="0" smtClean="0">
              <a:solidFill>
                <a:schemeClr val="bg1">
                  <a:lumMod val="50000"/>
                </a:schemeClr>
              </a:solidFill>
            </a:endParaRPr>
          </a:p>
          <a:p>
            <a:r>
              <a:rPr lang="en-US" sz="2400" dirty="0" smtClean="0">
                <a:solidFill>
                  <a:schemeClr val="bg1">
                    <a:lumMod val="50000"/>
                  </a:schemeClr>
                </a:solidFill>
              </a:rPr>
              <a:t>Program Evaluation, CQI, &amp; Feasibility Assessments:</a:t>
            </a:r>
          </a:p>
          <a:p>
            <a:pPr lvl="1"/>
            <a:r>
              <a:rPr lang="en-US" sz="2000" dirty="0" smtClean="0">
                <a:solidFill>
                  <a:schemeClr val="bg1">
                    <a:lumMod val="50000"/>
                  </a:schemeClr>
                </a:solidFill>
              </a:rPr>
              <a:t>If PHI is </a:t>
            </a:r>
            <a:r>
              <a:rPr lang="en-US" sz="2000" b="1" u="sng" dirty="0" smtClean="0">
                <a:solidFill>
                  <a:schemeClr val="bg1">
                    <a:lumMod val="50000"/>
                  </a:schemeClr>
                </a:solidFill>
              </a:rPr>
              <a:t>NOT</a:t>
            </a:r>
            <a:r>
              <a:rPr lang="en-US" sz="2000" dirty="0" smtClean="0">
                <a:solidFill>
                  <a:schemeClr val="bg1">
                    <a:lumMod val="50000"/>
                  </a:schemeClr>
                </a:solidFill>
              </a:rPr>
              <a:t> included, it is generally not considered human subjects research.</a:t>
            </a:r>
          </a:p>
          <a:p>
            <a:pPr lvl="1"/>
            <a:r>
              <a:rPr lang="en-US" sz="2000" dirty="0" smtClean="0">
                <a:solidFill>
                  <a:schemeClr val="bg1">
                    <a:lumMod val="50000"/>
                  </a:schemeClr>
                </a:solidFill>
              </a:rPr>
              <a:t>A determination of human subjects research (DHSR) may be submitted to the IRB.</a:t>
            </a:r>
          </a:p>
          <a:p>
            <a:pPr lvl="1"/>
            <a:r>
              <a:rPr lang="en-US" sz="2000" dirty="0" smtClean="0">
                <a:solidFill>
                  <a:schemeClr val="bg1">
                    <a:lumMod val="50000"/>
                  </a:schemeClr>
                </a:solidFill>
              </a:rPr>
              <a:t>Aggregate data may be provided without an IRB submission.</a:t>
            </a:r>
          </a:p>
          <a:p>
            <a:endParaRPr lang="en-US" sz="2400" dirty="0" smtClean="0">
              <a:solidFill>
                <a:schemeClr val="bg1">
                  <a:lumMod val="50000"/>
                </a:schemeClr>
              </a:solidFill>
            </a:endParaRPr>
          </a:p>
          <a:p>
            <a:r>
              <a:rPr lang="en-US" sz="2400" dirty="0" smtClean="0">
                <a:solidFill>
                  <a:schemeClr val="bg1">
                    <a:lumMod val="50000"/>
                  </a:schemeClr>
                </a:solidFill>
              </a:rPr>
              <a:t>The following activities are </a:t>
            </a:r>
            <a:r>
              <a:rPr lang="en-US" sz="2400" b="1" u="sng" dirty="0" smtClean="0">
                <a:solidFill>
                  <a:schemeClr val="bg1">
                    <a:lumMod val="50000"/>
                  </a:schemeClr>
                </a:solidFill>
              </a:rPr>
              <a:t>NOT</a:t>
            </a:r>
            <a:r>
              <a:rPr lang="en-US" sz="2400" dirty="0" smtClean="0">
                <a:solidFill>
                  <a:schemeClr val="bg1">
                    <a:lumMod val="50000"/>
                  </a:schemeClr>
                </a:solidFill>
              </a:rPr>
              <a:t> human subjects research:</a:t>
            </a:r>
          </a:p>
          <a:p>
            <a:pPr lvl="1"/>
            <a:r>
              <a:rPr lang="en-US" sz="2000" dirty="0">
                <a:solidFill>
                  <a:schemeClr val="bg1">
                    <a:lumMod val="50000"/>
                  </a:schemeClr>
                </a:solidFill>
              </a:rPr>
              <a:t>Classroom evaluation activities when assessment involves regular classroom activities and the results of the evaluation process are intended to be used for the sole purpose of enhancing teaching practices of the </a:t>
            </a:r>
            <a:r>
              <a:rPr lang="en-US" sz="2000" dirty="0" smtClean="0">
                <a:solidFill>
                  <a:schemeClr val="bg1">
                    <a:lumMod val="50000"/>
                  </a:schemeClr>
                </a:solidFill>
              </a:rPr>
              <a:t>instructor</a:t>
            </a:r>
            <a:endParaRPr lang="en-US" sz="2000" dirty="0">
              <a:solidFill>
                <a:schemeClr val="bg1">
                  <a:lumMod val="50000"/>
                </a:schemeClr>
              </a:solidFill>
            </a:endParaRPr>
          </a:p>
          <a:p>
            <a:pPr lvl="1"/>
            <a:r>
              <a:rPr lang="en-US" sz="2000" dirty="0">
                <a:solidFill>
                  <a:schemeClr val="bg1">
                    <a:lumMod val="50000"/>
                  </a:schemeClr>
                </a:solidFill>
              </a:rPr>
              <a:t>Quality improvement activities designed to enhance functionality of a department or campus program provided that results are not intended to be shared outside of the </a:t>
            </a:r>
            <a:r>
              <a:rPr lang="en-US" sz="2000" dirty="0" smtClean="0">
                <a:solidFill>
                  <a:schemeClr val="bg1">
                    <a:lumMod val="50000"/>
                  </a:schemeClr>
                </a:solidFill>
              </a:rPr>
              <a:t>University</a:t>
            </a:r>
            <a:endParaRPr lang="en-US" sz="2000" dirty="0">
              <a:solidFill>
                <a:schemeClr val="bg1">
                  <a:lumMod val="50000"/>
                </a:schemeClr>
              </a:solidFill>
            </a:endParaRPr>
          </a:p>
          <a:p>
            <a:pPr lvl="1"/>
            <a:r>
              <a:rPr lang="en-US" sz="2000" dirty="0">
                <a:solidFill>
                  <a:schemeClr val="bg1">
                    <a:lumMod val="50000"/>
                  </a:schemeClr>
                </a:solidFill>
              </a:rPr>
              <a:t>Program </a:t>
            </a:r>
            <a:r>
              <a:rPr lang="en-US" sz="2000" dirty="0" smtClean="0">
                <a:solidFill>
                  <a:schemeClr val="bg1">
                    <a:lumMod val="50000"/>
                  </a:schemeClr>
                </a:solidFill>
              </a:rPr>
              <a:t>evaluations</a:t>
            </a:r>
            <a:endParaRPr lang="en-US" sz="2000" dirty="0">
              <a:solidFill>
                <a:schemeClr val="bg1">
                  <a:lumMod val="50000"/>
                </a:schemeClr>
              </a:solidFill>
            </a:endParaRPr>
          </a:p>
          <a:p>
            <a:pPr lvl="1"/>
            <a:r>
              <a:rPr lang="en-US" sz="2000" dirty="0">
                <a:solidFill>
                  <a:schemeClr val="bg1">
                    <a:lumMod val="50000"/>
                  </a:schemeClr>
                </a:solidFill>
              </a:rPr>
              <a:t>Public health practice surveillance </a:t>
            </a:r>
            <a:r>
              <a:rPr lang="en-US" sz="2000" dirty="0" smtClean="0">
                <a:solidFill>
                  <a:schemeClr val="bg1">
                    <a:lumMod val="50000"/>
                  </a:schemeClr>
                </a:solidFill>
              </a:rPr>
              <a:t>activities</a:t>
            </a:r>
            <a:endParaRPr lang="en-US" sz="2000" dirty="0">
              <a:solidFill>
                <a:schemeClr val="bg1">
                  <a:lumMod val="50000"/>
                </a:schemeClr>
              </a:solidFill>
            </a:endParaRPr>
          </a:p>
        </p:txBody>
      </p:sp>
    </p:spTree>
    <p:extLst>
      <p:ext uri="{BB962C8B-B14F-4D97-AF65-F5344CB8AC3E}">
        <p14:creationId xmlns:p14="http://schemas.microsoft.com/office/powerpoint/2010/main" val="10455301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3521</TotalTime>
  <Words>5582</Words>
  <Application>Microsoft Office PowerPoint</Application>
  <PresentationFormat>Widescreen</PresentationFormat>
  <Paragraphs>951</Paragraphs>
  <Slides>80</Slides>
  <Notes>39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80</vt:i4>
      </vt:variant>
    </vt:vector>
  </HeadingPairs>
  <TitlesOfParts>
    <vt:vector size="86" baseType="lpstr">
      <vt:lpstr>Aharoni</vt:lpstr>
      <vt:lpstr>Arial</vt:lpstr>
      <vt:lpstr>Calibri</vt:lpstr>
      <vt:lpstr>Calibri Light</vt:lpstr>
      <vt:lpstr>Times New Roman</vt:lpstr>
      <vt:lpstr>Office Theme</vt:lpstr>
      <vt:lpstr>Leveraging OUHSC Bioinformatics to Inform Research &amp; Practice</vt:lpstr>
      <vt:lpstr>Ecosystem Architecture</vt:lpstr>
      <vt:lpstr>HSC Data Sources</vt:lpstr>
      <vt:lpstr>PowerPoint Presentation</vt:lpstr>
      <vt:lpstr>Since 2017,  the CDW has facilitated more than 80 studies with 44 investigators.</vt:lpstr>
      <vt:lpstr>Clinical Trials &amp; Other Research Studies Supported by the CDW since 2017; page 1</vt:lpstr>
      <vt:lpstr>Clinical Trials &amp; Other Research Studies Supported by the CDW since 2017; page 2</vt:lpstr>
      <vt:lpstr>PowerPoint Presentation</vt:lpstr>
      <vt:lpstr>IRB and Privacy Review Guidance</vt:lpstr>
      <vt:lpstr>POPS Study</vt:lpstr>
      <vt:lpstr>POPS Overview</vt:lpstr>
      <vt:lpstr>Resource Efficiency: fewer patients, quicker review, less redundancy </vt:lpstr>
      <vt:lpstr>Enrollment Rate by Institution</vt:lpstr>
      <vt:lpstr>New Participant Enrollment (by Site and Month)</vt:lpstr>
      <vt:lpstr>PowerPoint Presentation</vt:lpstr>
      <vt:lpstr>PowerPoint Presentation</vt:lpstr>
      <vt:lpstr>Collapsing/Standardizing Med Instructions</vt:lpstr>
      <vt:lpstr>Screening Reports (for outpatients)</vt:lpstr>
      <vt:lpstr>PowerPoint Presentation</vt:lpstr>
      <vt:lpstr>PowerPoint Presentation</vt:lpstr>
      <vt:lpstr>PowerPoint Presentation</vt:lpstr>
      <vt:lpstr>PowerPoint Presentation</vt:lpstr>
      <vt:lpstr>CDW Strategy: don’t overbuild</vt:lpstr>
      <vt:lpstr>CDW Strategy: a good framework</vt:lpstr>
      <vt:lpstr>PowerPoint Presentation</vt:lpstr>
      <vt:lpstr>PowerPoint Presentation</vt:lpstr>
      <vt:lpstr>VDORA Study</vt:lpstr>
      <vt:lpstr>Success Story of Rapid Deployment</vt:lpstr>
      <vt:lpstr>PowerPoint Presentation</vt:lpstr>
      <vt:lpstr>VDORA: Vitamin D Supplementation in Children With Obesity-Related Asthma</vt:lpstr>
      <vt:lpstr>Resource Efficiency: fewer patients, quicker review, less redundancy </vt:lpstr>
      <vt:lpstr>Mathematica</vt:lpstr>
      <vt:lpstr>Mathematica: Clinical Quality Measure for ADHD</vt:lpstr>
      <vt:lpstr>Mathematica</vt:lpstr>
      <vt:lpstr>Pharmacist-led T2DM Care</vt:lpstr>
      <vt:lpstr>Pharmacist-led T2DM Care</vt:lpstr>
      <vt:lpstr>Pharmacist-led T2DM Care</vt:lpstr>
      <vt:lpstr>Diabetic Transitions of Care</vt:lpstr>
      <vt:lpstr>Diabetic Transitions of Care</vt:lpstr>
      <vt:lpstr>Diabetic Transitions of Care</vt:lpstr>
      <vt:lpstr>Diabetes Care &amp; Transition Studies</vt:lpstr>
      <vt:lpstr>Immunization Project</vt:lpstr>
      <vt:lpstr>PowerPoint Presentation</vt:lpstr>
      <vt:lpstr>PowerPoint Presentation</vt:lpstr>
      <vt:lpstr>Stage 1: Categorize HDID/Obs</vt:lpstr>
      <vt:lpstr>Immunization Scope</vt:lpstr>
      <vt:lpstr>Brief Summary of CDW Value</vt:lpstr>
      <vt:lpstr>Brief Summary of CDW Value</vt:lpstr>
      <vt:lpstr>Where Other Universities are Headed</vt:lpstr>
      <vt:lpstr>LEAF</vt:lpstr>
      <vt:lpstr>Current Developments:  Common Campus-wide Warehouse </vt:lpstr>
      <vt:lpstr>Future Applications:  Disease Surveillance &amp; Learning Health Systems</vt:lpstr>
      <vt:lpstr>PowerPoint Presentation</vt:lpstr>
      <vt:lpstr>Thank you</vt:lpstr>
      <vt:lpstr>Extras</vt:lpstr>
      <vt:lpstr>Future Applications:  Clinical Decision Support</vt:lpstr>
      <vt:lpstr>PowerPoint Presentation</vt:lpstr>
      <vt:lpstr>PROSpect Study</vt:lpstr>
      <vt:lpstr>PROSpect: PRone and OScillation PEdiatric Clinical Trial</vt:lpstr>
      <vt:lpstr>PowerPoint Presentation</vt:lpstr>
      <vt:lpstr>PowerPoint Presentation</vt:lpstr>
      <vt:lpstr>A Nationally Representative Drug Utilization Study of OxyContin in Children Age 17 Years and Younger</vt:lpstr>
      <vt:lpstr>A Nationally Representative Drug Utilization Study of OxyContin in Children Age 17 Years and Younger</vt:lpstr>
      <vt:lpstr>A Nationally Representative Drug Utilization Study of OxyContin in Children Age 17 Years and Younger</vt:lpstr>
      <vt:lpstr>A Nationally Representative Drug Utilization Study of OxyContin in Children Age 17 Years and Younger</vt:lpstr>
      <vt:lpstr>Implementation of Post-Partum Depression Screening in a General Pediatric Clinic</vt:lpstr>
      <vt:lpstr>Implementation of Post-Partum Depression Screening in a General Pediatric Clinic</vt:lpstr>
      <vt:lpstr>PST-ADHD</vt:lpstr>
      <vt:lpstr>PST-ADHD trial </vt:lpstr>
      <vt:lpstr>PowerPoint Presentation</vt:lpstr>
      <vt:lpstr>PowerPoint Presentation</vt:lpstr>
      <vt:lpstr>Future Applications:  Personalized/Precision Medicine</vt:lpstr>
      <vt:lpstr>PowerPoint Presentation</vt:lpstr>
      <vt:lpstr>PowerPoint Presentation</vt:lpstr>
      <vt:lpstr>OK HV-CoIIN</vt:lpstr>
      <vt:lpstr>PowerPoint Presentation</vt:lpstr>
      <vt:lpstr>PowerPoint Presentation</vt:lpstr>
      <vt:lpstr>Developed a HV CoIIN “Playbook” for each topic</vt:lpstr>
      <vt:lpstr>Dashboards</vt:lpstr>
      <vt:lpstr>Dashboards</vt:lpstr>
    </vt:vector>
  </TitlesOfParts>
  <Company>OUHSC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Thumann, Ashley T (HSC)</dc:creator>
  <cp:lastModifiedBy>Beasley, William H.  (HSC)</cp:lastModifiedBy>
  <cp:revision>180</cp:revision>
  <dcterms:created xsi:type="dcterms:W3CDTF">2019-06-04T17:44:43Z</dcterms:created>
  <dcterms:modified xsi:type="dcterms:W3CDTF">2019-08-19T16:24:17Z</dcterms:modified>
</cp:coreProperties>
</file>